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897" r:id="rId2"/>
    <p:sldId id="2485" r:id="rId3"/>
    <p:sldId id="2547" r:id="rId4"/>
    <p:sldId id="263" r:id="rId5"/>
    <p:sldId id="264" r:id="rId6"/>
    <p:sldId id="2531" r:id="rId7"/>
    <p:sldId id="2537" r:id="rId8"/>
    <p:sldId id="2533" r:id="rId9"/>
    <p:sldId id="2534" r:id="rId10"/>
    <p:sldId id="2536" r:id="rId11"/>
    <p:sldId id="2549" r:id="rId12"/>
    <p:sldId id="2450" r:id="rId13"/>
    <p:sldId id="2538" r:id="rId14"/>
    <p:sldId id="2539" r:id="rId15"/>
    <p:sldId id="2540" r:id="rId16"/>
    <p:sldId id="2541" r:id="rId17"/>
    <p:sldId id="2543" r:id="rId18"/>
    <p:sldId id="2542" r:id="rId19"/>
    <p:sldId id="2546" r:id="rId20"/>
    <p:sldId id="2530" r:id="rId21"/>
    <p:sldId id="2528" r:id="rId22"/>
    <p:sldId id="2544" r:id="rId23"/>
    <p:sldId id="2532" r:id="rId24"/>
    <p:sldId id="2545" r:id="rId25"/>
    <p:sldId id="2548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2"/>
    <p:restoredTop sz="85578"/>
  </p:normalViewPr>
  <p:slideViewPr>
    <p:cSldViewPr snapToGrid="0">
      <p:cViewPr varScale="1">
        <p:scale>
          <a:sx n="87" d="100"/>
          <a:sy n="87" d="100"/>
        </p:scale>
        <p:origin x="232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43D53-F4CA-E048-9171-AFFEF4D9B310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4915D-32FB-1044-B587-75F0115EE48B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0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786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24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Ordered by Median time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902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ighlight>
                  <a:srgbClr val="FFFF00"/>
                </a:highlight>
              </a:rPr>
              <a:t>Yet, heterogeneous ensembles of core classifiers, encompassing kernel/convolution, shapelet, dictionary, and interval classifiers, have emerged as leading performers in the field of time series classification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HIVE-COTE 2 (with TDE)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HIVE-COTE 1 (with BOSS)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TS-CHIEF (with BOSS)</a:t>
            </a:r>
          </a:p>
          <a:p>
            <a:pPr lvl="1"/>
            <a:r>
              <a:rPr lang="en-GB" dirty="0">
                <a:highlight>
                  <a:srgbClr val="FFFF00"/>
                </a:highlight>
              </a:rPr>
              <a:t>Hydra-</a:t>
            </a:r>
            <a:r>
              <a:rPr lang="en-GB" dirty="0" err="1">
                <a:highlight>
                  <a:srgbClr val="FFFF00"/>
                </a:highlight>
              </a:rPr>
              <a:t>MultiRocket</a:t>
            </a:r>
            <a:endParaRPr lang="en-GB" dirty="0">
              <a:highlight>
                <a:srgbClr val="FFFF00"/>
              </a:highlight>
            </a:endParaRPr>
          </a:p>
          <a:p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57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6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34210" indent="-334210">
              <a:buSzPct val="45000"/>
              <a:buBlip>
                <a:blip r:embed="rId3"/>
              </a:buBlip>
              <a:defRPr sz="25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573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In the bag-of-patterns model, two TS are distinguished by the frequency of occurrence of substructures (words).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Feature are words or histogram over words.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So, how does this work:</a:t>
            </a:r>
          </a:p>
          <a:p>
            <a:pPr marL="748631" lvl="1" indent="-240631">
              <a:buSzPct val="45000"/>
              <a:buBlip>
                <a:blip r:embed="rId3"/>
              </a:buBlip>
              <a:defRPr sz="2300"/>
            </a:pPr>
            <a:r>
              <a:t>First, we break up a TS into a bag of substructures of fixed lengths.</a:t>
            </a:r>
          </a:p>
          <a:p>
            <a:pPr marL="748631" lvl="1" indent="-240631">
              <a:buSzPct val="45000"/>
              <a:buBlip>
                <a:blip r:embed="rId3"/>
              </a:buBlip>
              <a:defRPr sz="2300"/>
            </a:pPr>
            <a:r>
              <a:t>Words (and bigrams) are generated from these substructures using discretization.</a:t>
            </a:r>
          </a:p>
          <a:p>
            <a:pPr marL="748631" lvl="1" indent="-240631">
              <a:buSzPct val="45000"/>
              <a:buBlip>
                <a:blip r:embed="rId3"/>
              </a:buBlip>
              <a:defRPr sz="2300"/>
            </a:pPr>
            <a:r>
              <a:t>And a histogram of feature counts is built and used as input to classification </a:t>
            </a:r>
          </a:p>
          <a:p>
            <a:pPr marL="748631" lvl="1" indent="-240631">
              <a:buSzPct val="45000"/>
              <a:buBlip>
                <a:blip r:embed="rId3"/>
              </a:buBlip>
              <a:defRPr sz="2300"/>
            </a:pPr>
            <a:r>
              <a:t>Next we add words (and bigrams) for the next window length.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Feature space explodes and we have to apply some kind of feature selection.</a:t>
            </a:r>
          </a:p>
          <a:p>
            <a:pPr marL="240631" indent="-240631">
              <a:buSzPct val="45000"/>
              <a:buBlip>
                <a:blip r:embed="rId3"/>
              </a:buBlip>
              <a:defRPr sz="2300"/>
            </a:pPr>
            <a:r>
              <a:t>Also we are mostly interested in those words that appear in just one class.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SzPct val="45000"/>
              <a:buBlip>
                <a:blip r:embed="rId3"/>
              </a:buBlip>
              <a:defRPr sz="2400"/>
            </a:pPr>
            <a:r>
              <a:rPr lang="de-DE" dirty="0" err="1"/>
              <a:t>Unsupervised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Best Fourier coefficients are selected based on variance (unsupervised, no ANOVA statistical tests anymore (supervised))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991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228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46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4915D-32FB-1044-B587-75F0115EE48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12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CB892-A826-C8DD-7A96-550DC8534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82E723-EDB3-2FEA-4A62-04330D0F2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05CF86-5EE7-22C7-E16A-80860CF9E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DCDF-4677-C54D-8075-B14087AB9A62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243D3B-BA8F-9A3A-7836-E8FB5A366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B469C4-77CF-45E9-C71C-0BC1584D9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580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17478E-92F6-F693-D21B-828B02A3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5D5143-AA41-9333-E1D3-419FBD43F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3A2F5D-A0D5-C6F1-2A46-0921F3B7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14109-257E-EC42-9565-94A77611FFF8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7AB9E8-7F54-CEE1-897B-284DA033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033B35-CCF0-689E-EA35-734C8AC8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09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A273608-4497-7737-D978-92AF66100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C9FC218-8423-52E1-3D67-62A18E1FE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7695B1-8DBC-AFF5-FFF6-D48925EA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CB4D-0E8E-7D48-9797-6B5BD62AD0CF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59BF5F8-550C-7ACA-107E-FB29F146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F7924-CFD4-99C6-FDE5-3FF81227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41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1720850" y="1403747"/>
            <a:ext cx="8572501" cy="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69" name="Shape 69"/>
          <p:cNvSpPr/>
          <p:nvPr/>
        </p:nvSpPr>
        <p:spPr>
          <a:xfrm>
            <a:off x="1720850" y="1439466"/>
            <a:ext cx="8572501" cy="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2286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600"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774031" y="312539"/>
            <a:ext cx="8643938" cy="108843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1774031" y="1478026"/>
            <a:ext cx="8643938" cy="5067435"/>
          </a:xfrm>
          <a:prstGeom prst="rect">
            <a:avLst/>
          </a:prstGeom>
        </p:spPr>
        <p:txBody>
          <a:bodyPr anchor="t"/>
          <a:lstStyle>
            <a:lvl1pPr>
              <a:spcBef>
                <a:spcPts val="2100"/>
              </a:spcBef>
            </a:lvl1pPr>
            <a:lvl2pPr>
              <a:spcBef>
                <a:spcPts val="2100"/>
              </a:spcBef>
            </a:lvl2pPr>
            <a:lvl3pPr>
              <a:spcBef>
                <a:spcPts val="2100"/>
              </a:spcBef>
            </a:lvl3pPr>
            <a:lvl4pPr>
              <a:spcBef>
                <a:spcPts val="2100"/>
              </a:spcBef>
            </a:lvl4pPr>
            <a:lvl5pPr>
              <a:spcBef>
                <a:spcPts val="210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xfrm>
            <a:off x="11432237" y="6356684"/>
            <a:ext cx="217488" cy="25558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2245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838AF-3F6C-E2B1-0CBB-59AC7DE9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258654-2F04-7755-7122-DF17A1AE5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2EE047-80DF-64B1-FCF0-8C998B55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8F1B5-33B2-DC44-B308-CA49CB701E60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0E04E2-A8CC-5002-0D9D-7E04504B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5EB32B-150D-F613-C377-7FD02D55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0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E178E3-B531-7A0A-BBCF-B55968D8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26AE69-BF80-2F64-0D60-6A318E754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2234C6-7B37-068B-A87D-43774183D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918C2-237A-CA4E-8D64-94F66C11196E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D0A327-64E9-DFFD-62E7-24180BC5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7CA49-28BE-D3F8-3C36-55EF0DC51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770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D81D3-2DC3-E4CC-ED27-622D134CD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5E28F2-A744-8DE6-F537-F94690201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2E8EDE-0801-4A5E-0EB6-AE6B74968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389950-1C5C-3683-2BDD-B17EFA79B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A41D-CF27-AE47-B585-0191DB07773B}" type="datetime1">
              <a:rPr lang="de-DE" smtClean="0"/>
              <a:t>11.09.23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D56CC1-0676-D989-93FA-A1531482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DE6766-730C-82D0-188E-49793371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686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2312A5-793A-4B3D-BA38-E538627D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6CE00-D3DA-23EA-6513-25A01EB31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D695B0-13A9-16F5-728C-470C7F840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CBF339-8BC9-9F6D-CC5D-315885177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4C89D2-0F86-B287-BDBC-B38BC0E48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4FFDD5-7447-0C00-8840-EF9E7175A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10951-02B5-2848-8E29-16CFAE7F9090}" type="datetime1">
              <a:rPr lang="de-DE" smtClean="0"/>
              <a:t>11.09.23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FC30A41-E513-FB82-6728-AEE55E9B1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9ADC927-A14C-C5DB-8188-1C83AF62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43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4B145-C5C2-2EFF-810E-45DA488D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5EFB33-FB61-F6C5-A866-2DE2D9D4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4FDF6-C4CA-2D48-88AE-27D56AC3ED1A}" type="datetime1">
              <a:rPr lang="de-DE" smtClean="0"/>
              <a:t>11.09.23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AD8CDA-3602-EFFB-06D2-A41B8680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95DD87-7B76-6303-81B4-3FC855E5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921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58D1544-1512-8B2E-DE2B-BEF8EAC7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984ED-3F42-B948-8B23-1546FCE56D34}" type="datetime1">
              <a:rPr lang="de-DE" smtClean="0"/>
              <a:t>11.09.23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E605331-668C-9968-21D9-9374E654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56BC13-9C4C-F1F3-31F7-E7CDC87BB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4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739457-8DC9-6880-538D-E88DE4053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83172-2F55-8B53-7FF0-D5E5AF00B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5BC245-6494-5EFC-AD62-11F8F6DAE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85D438-2208-F9BC-FEF3-EA2044F2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F5451-6A6B-2147-878E-4A2AA9A413C9}" type="datetime1">
              <a:rPr lang="de-DE" smtClean="0"/>
              <a:t>11.09.23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DC7BD8-86CA-7A9D-4581-936DD3BE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07A019-AD4F-93BE-7070-8B52FECC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8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9ACE16-03DC-AE68-158C-B158714B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8C1D9C8-BAA5-0CE6-9A70-72FEBB6447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AFF0F5-4603-754B-441E-DA73D9618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553487-19CC-233C-9240-34EE9D0C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13DF8-601D-4242-A22F-AA163FC4700A}" type="datetime1">
              <a:rPr lang="de-DE" smtClean="0"/>
              <a:t>11.09.23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5AC70F-303E-88C8-4E6A-33F35DB2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F8443E-0DCA-65A5-31C2-627E2279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0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1BA07AA-F576-ADC5-89E2-E78F4FBD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9DDFC2-AFE5-405F-48D6-4707584E9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BE8C8-2EFE-764D-7685-94BBC19D9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E4A5-EE09-3C42-A800-13480D19D198}" type="datetime1">
              <a:rPr lang="de-DE" smtClean="0"/>
              <a:t>11.09.23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9339AE-EF30-2B23-D8DD-80B02303A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Unleashing the Potential of Unsupervised Time Series Analytics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CAAFAF-FC2F-4B97-68BD-4916BF38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C9A0D-F3BB-D74D-BB32-B9AD349D7D6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212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trick.schaefer@hu-berli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C885F-CD65-D548-9EE8-C568E8618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033" y="1122363"/>
            <a:ext cx="10728767" cy="2387600"/>
          </a:xfrm>
        </p:spPr>
        <p:txBody>
          <a:bodyPr anchor="ctr">
            <a:normAutofit/>
          </a:bodyPr>
          <a:lstStyle/>
          <a:p>
            <a:pPr algn="l"/>
            <a:r>
              <a:rPr lang="en-GB" sz="3600" dirty="0">
                <a:solidFill>
                  <a:srgbClr val="002060"/>
                </a:solidFill>
              </a:rPr>
              <a:t>WEASEL 2.0 - A Random Dilated Dictionary Transform for Fast, Accurate and Memory Constrained Time Series Classification</a:t>
            </a: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B3D96CD-A061-0B47-976F-35DD811E05BC}"/>
              </a:ext>
            </a:extLst>
          </p:cNvPr>
          <p:cNvSpPr txBox="1"/>
          <p:nvPr/>
        </p:nvSpPr>
        <p:spPr>
          <a:xfrm>
            <a:off x="711708" y="4448744"/>
            <a:ext cx="11239660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2000" spc="-5" dirty="0">
                <a:solidFill>
                  <a:srgbClr val="3F3F3F"/>
                </a:solidFill>
                <a:cs typeface="Carlito"/>
              </a:rPr>
              <a:t>Patrick Schäfer, Ulf Leser		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2000" spc="-5" dirty="0">
                <a:solidFill>
                  <a:srgbClr val="3F3F3F"/>
                </a:solidFill>
                <a:cs typeface="Carlito"/>
              </a:rPr>
              <a:t>Speaker: Arik </a:t>
            </a:r>
            <a:r>
              <a:rPr lang="de-DE" sz="2000" spc="-5" dirty="0" err="1">
                <a:solidFill>
                  <a:srgbClr val="3F3F3F"/>
                </a:solidFill>
                <a:cs typeface="Carlito"/>
              </a:rPr>
              <a:t>Ermshaus</a:t>
            </a:r>
            <a:endParaRPr lang="de-DE" sz="2000" spc="-5" dirty="0">
              <a:solidFill>
                <a:srgbClr val="3F3F3F"/>
              </a:solidFill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e-DE" sz="2000" spc="-5" dirty="0">
              <a:solidFill>
                <a:srgbClr val="3F3F3F"/>
              </a:solidFill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2000" spc="-5" dirty="0">
                <a:solidFill>
                  <a:srgbClr val="3F3F3F"/>
                </a:solidFill>
                <a:cs typeface="Carlito"/>
              </a:rPr>
              <a:t>Humboldt-University </a:t>
            </a:r>
            <a:r>
              <a:rPr lang="de-DE" sz="2000" spc="-5" dirty="0" err="1">
                <a:solidFill>
                  <a:srgbClr val="3F3F3F"/>
                </a:solidFill>
                <a:cs typeface="Carlito"/>
              </a:rPr>
              <a:t>of</a:t>
            </a:r>
            <a:r>
              <a:rPr lang="de-DE" sz="2000" spc="-5" dirty="0">
                <a:solidFill>
                  <a:srgbClr val="3F3F3F"/>
                </a:solidFill>
                <a:cs typeface="Carlito"/>
              </a:rPr>
              <a:t> Berlin, Germany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2000" spc="-5" dirty="0">
                <a:solidFill>
                  <a:srgbClr val="3F3F3F"/>
                </a:solidFill>
                <a:cs typeface="Carlito"/>
                <a:hlinkClick r:id="rId3"/>
              </a:rPr>
              <a:t>patrick.schaefer@hu-berlin.de</a:t>
            </a:r>
            <a:endParaRPr lang="de-DE" sz="2000" spc="-5" dirty="0">
              <a:solidFill>
                <a:srgbClr val="3F3F3F"/>
              </a:solidFill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de-DE" sz="2000" spc="-5" dirty="0">
              <a:solidFill>
                <a:srgbClr val="3F3F3F"/>
              </a:solidFill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de-DE" sz="2000" spc="-5" dirty="0">
                <a:solidFill>
                  <a:srgbClr val="3F3F3F"/>
                </a:solidFill>
                <a:cs typeface="Carlito"/>
              </a:rPr>
              <a:t>ECML PKDD 2023, Torino, September 18 -22 2023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3A9F470-06D5-F56A-8820-213DC5F9F5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26" b="70358"/>
          <a:stretch/>
        </p:blipFill>
        <p:spPr>
          <a:xfrm>
            <a:off x="-1057275" y="3002736"/>
            <a:ext cx="13249275" cy="101445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9D0B3F3-AF49-800B-3A65-FF96463EC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295" y="-216464"/>
            <a:ext cx="1924759" cy="190680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2F5804C-403D-F4E8-F00A-5307755D5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001" y="4553150"/>
            <a:ext cx="1723367" cy="17233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29E9710-95C6-B0F5-583E-9F012D54FA3B}"/>
              </a:ext>
            </a:extLst>
          </p:cNvPr>
          <p:cNvSpPr txBox="1"/>
          <p:nvPr/>
        </p:nvSpPr>
        <p:spPr>
          <a:xfrm>
            <a:off x="10409946" y="6368592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3735933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577DF31F-77D1-A9A3-8A34-C471AE84B5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641223"/>
              </p:ext>
            </p:extLst>
          </p:nvPr>
        </p:nvGraphicFramePr>
        <p:xfrm>
          <a:off x="1118755" y="1299850"/>
          <a:ext cx="4887207" cy="36933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75939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87597044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80169094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6551721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4152528937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56835285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87517326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396833894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04527304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85562EC-1CB4-E907-48A6-DBD812D9164D}"/>
              </a:ext>
            </a:extLst>
          </p:cNvPr>
          <p:cNvSpPr txBox="1"/>
          <p:nvPr/>
        </p:nvSpPr>
        <p:spPr>
          <a:xfrm>
            <a:off x="0" y="1307896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accent1"/>
                </a:solidFill>
              </a:rPr>
              <a:t>Time Series T</a:t>
            </a:r>
            <a:endParaRPr lang="en-GB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2450B080-058C-2DBA-CDC5-60081848A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660905"/>
              </p:ext>
            </p:extLst>
          </p:nvPr>
        </p:nvGraphicFramePr>
        <p:xfrm>
          <a:off x="1118754" y="2420321"/>
          <a:ext cx="184651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303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13431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9" name="Tabelle 6">
            <a:extLst>
              <a:ext uri="{FF2B5EF4-FFF2-40B4-BE49-F238E27FC236}">
                <a16:creationId xmlns:a16="http://schemas.microsoft.com/office/drawing/2014/main" id="{E9B1D968-6A49-BECB-77DA-EFE411A06A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798273"/>
              </p:ext>
            </p:extLst>
          </p:nvPr>
        </p:nvGraphicFramePr>
        <p:xfrm>
          <a:off x="1856262" y="2773966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61C5B22-7927-DEC2-2CBB-23972A002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116790"/>
              </p:ext>
            </p:extLst>
          </p:nvPr>
        </p:nvGraphicFramePr>
        <p:xfrm>
          <a:off x="1124044" y="1956847"/>
          <a:ext cx="1846515" cy="274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303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4105857306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3905718349"/>
                    </a:ext>
                  </a:extLst>
                </a:gridCol>
                <a:gridCol w="369303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7728127F-396B-D259-152A-3865F19D9204}"/>
              </a:ext>
            </a:extLst>
          </p:cNvPr>
          <p:cNvSpPr txBox="1"/>
          <p:nvPr/>
        </p:nvSpPr>
        <p:spPr>
          <a:xfrm>
            <a:off x="0" y="1799509"/>
            <a:ext cx="1202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>
                <a:solidFill>
                  <a:schemeClr val="accent1"/>
                </a:solidFill>
              </a:rPr>
              <a:t>Sliding</a:t>
            </a:r>
            <a:r>
              <a:rPr lang="de-DE" sz="1200" b="1" dirty="0">
                <a:solidFill>
                  <a:schemeClr val="accent1"/>
                </a:solidFill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</a:rPr>
              <a:t>window</a:t>
            </a:r>
            <a:r>
              <a:rPr lang="de-DE" sz="1200" b="1" dirty="0">
                <a:solidFill>
                  <a:schemeClr val="accent1"/>
                </a:solidFill>
              </a:rPr>
              <a:t> </a:t>
            </a:r>
            <a:br>
              <a:rPr lang="de-DE" sz="1200" b="1" dirty="0">
                <a:solidFill>
                  <a:schemeClr val="accent1"/>
                </a:solidFill>
              </a:rPr>
            </a:br>
            <a:r>
              <a:rPr lang="de-DE" sz="1200" b="1" dirty="0" err="1">
                <a:solidFill>
                  <a:schemeClr val="accent1"/>
                </a:solidFill>
              </a:rPr>
              <a:t>with</a:t>
            </a:r>
            <a:r>
              <a:rPr lang="de-DE" sz="1200" b="1" dirty="0">
                <a:solidFill>
                  <a:schemeClr val="accent1"/>
                </a:solidFill>
              </a:rPr>
              <a:t> </a:t>
            </a:r>
            <a:r>
              <a:rPr lang="de-DE" sz="1200" b="1" dirty="0" err="1">
                <a:solidFill>
                  <a:schemeClr val="accent1"/>
                </a:solidFill>
              </a:rPr>
              <a:t>dilation</a:t>
            </a:r>
            <a:r>
              <a:rPr lang="de-DE" sz="1200" b="1" dirty="0">
                <a:solidFill>
                  <a:schemeClr val="accent1"/>
                </a:solidFill>
              </a:rPr>
              <a:t>=2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E67C1DB-FBCB-C328-016E-724D8DA11EAB}"/>
              </a:ext>
            </a:extLst>
          </p:cNvPr>
          <p:cNvCxnSpPr>
            <a:cxnSpLocks/>
          </p:cNvCxnSpPr>
          <p:nvPr/>
        </p:nvCxnSpPr>
        <p:spPr>
          <a:xfrm>
            <a:off x="3855423" y="2170207"/>
            <a:ext cx="78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4A1842B-B1F3-BDB4-6748-5C972D8C7159}"/>
              </a:ext>
            </a:extLst>
          </p:cNvPr>
          <p:cNvSpPr txBox="1"/>
          <p:nvPr/>
        </p:nvSpPr>
        <p:spPr>
          <a:xfrm>
            <a:off x="3788634" y="1884840"/>
            <a:ext cx="1581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Shifted along T</a:t>
            </a:r>
          </a:p>
        </p:txBody>
      </p:sp>
      <p:graphicFrame>
        <p:nvGraphicFramePr>
          <p:cNvPr id="14" name="Tabelle 6">
            <a:extLst>
              <a:ext uri="{FF2B5EF4-FFF2-40B4-BE49-F238E27FC236}">
                <a16:creationId xmlns:a16="http://schemas.microsoft.com/office/drawing/2014/main" id="{8EA4592D-1ED2-D3EE-BA7A-AD7FE2DA9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590967"/>
              </p:ext>
            </p:extLst>
          </p:nvPr>
        </p:nvGraphicFramePr>
        <p:xfrm>
          <a:off x="2590697" y="3119677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EF87B124-E6AB-4A84-8EF3-77BD28392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799480"/>
              </p:ext>
            </p:extLst>
          </p:nvPr>
        </p:nvGraphicFramePr>
        <p:xfrm>
          <a:off x="3324928" y="3474558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6" name="Tabelle 6">
            <a:extLst>
              <a:ext uri="{FF2B5EF4-FFF2-40B4-BE49-F238E27FC236}">
                <a16:creationId xmlns:a16="http://schemas.microsoft.com/office/drawing/2014/main" id="{F0F12DD5-52E6-3131-420E-AF134F7BE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657550"/>
              </p:ext>
            </p:extLst>
          </p:nvPr>
        </p:nvGraphicFramePr>
        <p:xfrm>
          <a:off x="4066289" y="3829439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7" name="Tabelle 6">
            <a:extLst>
              <a:ext uri="{FF2B5EF4-FFF2-40B4-BE49-F238E27FC236}">
                <a16:creationId xmlns:a16="http://schemas.microsoft.com/office/drawing/2014/main" id="{61830EC7-3046-FEFC-F816-87CC20433A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949837"/>
              </p:ext>
            </p:extLst>
          </p:nvPr>
        </p:nvGraphicFramePr>
        <p:xfrm>
          <a:off x="1508777" y="4832890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13431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8" name="Tabelle 6">
            <a:extLst>
              <a:ext uri="{FF2B5EF4-FFF2-40B4-BE49-F238E27FC236}">
                <a16:creationId xmlns:a16="http://schemas.microsoft.com/office/drawing/2014/main" id="{66B0227C-B764-9350-A890-F68D18DADC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9893326"/>
              </p:ext>
            </p:extLst>
          </p:nvPr>
        </p:nvGraphicFramePr>
        <p:xfrm>
          <a:off x="2250138" y="5163573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9" name="Tabelle 6">
            <a:extLst>
              <a:ext uri="{FF2B5EF4-FFF2-40B4-BE49-F238E27FC236}">
                <a16:creationId xmlns:a16="http://schemas.microsoft.com/office/drawing/2014/main" id="{5A1AB129-C9D3-FD12-5597-7C1B33B6C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45918"/>
              </p:ext>
            </p:extLst>
          </p:nvPr>
        </p:nvGraphicFramePr>
        <p:xfrm>
          <a:off x="2989256" y="5518454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20" name="Tabelle 6">
            <a:extLst>
              <a:ext uri="{FF2B5EF4-FFF2-40B4-BE49-F238E27FC236}">
                <a16:creationId xmlns:a16="http://schemas.microsoft.com/office/drawing/2014/main" id="{E5F318D5-006C-33A9-6191-B60C1DE20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552694"/>
              </p:ext>
            </p:extLst>
          </p:nvPr>
        </p:nvGraphicFramePr>
        <p:xfrm>
          <a:off x="3717327" y="5859787"/>
          <a:ext cx="1845785" cy="2438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9157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69157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21" name="Textfeld 20">
            <a:extLst>
              <a:ext uri="{FF2B5EF4-FFF2-40B4-BE49-F238E27FC236}">
                <a16:creationId xmlns:a16="http://schemas.microsoft.com/office/drawing/2014/main" id="{2AB1D0E0-C81F-A760-9CFB-1C06BF86EE83}"/>
              </a:ext>
            </a:extLst>
          </p:cNvPr>
          <p:cNvSpPr txBox="1"/>
          <p:nvPr/>
        </p:nvSpPr>
        <p:spPr>
          <a:xfrm>
            <a:off x="29635" y="4741145"/>
            <a:ext cx="86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Starting at </a:t>
            </a:r>
            <a:br>
              <a:rPr lang="en-GB" sz="1200" dirty="0"/>
            </a:br>
            <a:r>
              <a:rPr lang="en-GB" sz="1200" dirty="0"/>
              <a:t>offset 1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38982BA-06EB-BE9B-B5E7-DB0324D0134B}"/>
              </a:ext>
            </a:extLst>
          </p:cNvPr>
          <p:cNvSpPr txBox="1"/>
          <p:nvPr/>
        </p:nvSpPr>
        <p:spPr>
          <a:xfrm>
            <a:off x="0" y="2335438"/>
            <a:ext cx="864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Starting at </a:t>
            </a:r>
            <a:br>
              <a:rPr lang="en-GB" sz="1200" dirty="0"/>
            </a:br>
            <a:r>
              <a:rPr lang="en-GB" sz="1200" dirty="0"/>
              <a:t>offset 0</a:t>
            </a:r>
          </a:p>
        </p:txBody>
      </p:sp>
      <p:graphicFrame>
        <p:nvGraphicFramePr>
          <p:cNvPr id="24" name="Tabelle 6">
            <a:extLst>
              <a:ext uri="{FF2B5EF4-FFF2-40B4-BE49-F238E27FC236}">
                <a16:creationId xmlns:a16="http://schemas.microsoft.com/office/drawing/2014/main" id="{CD1907BC-3031-EF80-71A0-16B6C3BD9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3014510"/>
              </p:ext>
            </p:extLst>
          </p:nvPr>
        </p:nvGraphicFramePr>
        <p:xfrm>
          <a:off x="7249574" y="1288484"/>
          <a:ext cx="4887207" cy="36933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75939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87597044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80169094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6551721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4152528937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568352859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875173266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396833894"/>
                    </a:ext>
                  </a:extLst>
                </a:gridCol>
                <a:gridCol w="375939">
                  <a:extLst>
                    <a:ext uri="{9D8B030D-6E8A-4147-A177-3AD203B41FA5}">
                      <a16:colId xmlns:a16="http://schemas.microsoft.com/office/drawing/2014/main" val="1045273040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25" name="Textfeld 24">
            <a:extLst>
              <a:ext uri="{FF2B5EF4-FFF2-40B4-BE49-F238E27FC236}">
                <a16:creationId xmlns:a16="http://schemas.microsoft.com/office/drawing/2014/main" id="{16532FD0-77F5-3609-E4D0-B47A7F90403B}"/>
              </a:ext>
            </a:extLst>
          </p:cNvPr>
          <p:cNvSpPr txBox="1"/>
          <p:nvPr/>
        </p:nvSpPr>
        <p:spPr>
          <a:xfrm>
            <a:off x="6230042" y="1253683"/>
            <a:ext cx="102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>
                <a:solidFill>
                  <a:schemeClr val="accent1"/>
                </a:solidFill>
              </a:rPr>
              <a:t>Reordered</a:t>
            </a:r>
            <a:br>
              <a:rPr lang="de-DE" sz="1200" b="1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1"/>
                </a:solidFill>
              </a:rPr>
              <a:t>Time Series T</a:t>
            </a:r>
            <a:endParaRPr lang="en-GB" sz="1200" b="1" dirty="0">
              <a:solidFill>
                <a:schemeClr val="accent1"/>
              </a:solidFill>
            </a:endParaRPr>
          </a:p>
        </p:txBody>
      </p:sp>
      <p:graphicFrame>
        <p:nvGraphicFramePr>
          <p:cNvPr id="26" name="Tabelle 6">
            <a:extLst>
              <a:ext uri="{FF2B5EF4-FFF2-40B4-BE49-F238E27FC236}">
                <a16:creationId xmlns:a16="http://schemas.microsoft.com/office/drawing/2014/main" id="{CB772FAE-5178-AAEA-9CBD-27BBD20234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732711"/>
              </p:ext>
            </p:extLst>
          </p:nvPr>
        </p:nvGraphicFramePr>
        <p:xfrm>
          <a:off x="7254942" y="2430897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27" name="Tabelle 6">
            <a:extLst>
              <a:ext uri="{FF2B5EF4-FFF2-40B4-BE49-F238E27FC236}">
                <a16:creationId xmlns:a16="http://schemas.microsoft.com/office/drawing/2014/main" id="{A99F35B5-67B3-81F2-83EF-057613A3D0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393249"/>
              </p:ext>
            </p:extLst>
          </p:nvPr>
        </p:nvGraphicFramePr>
        <p:xfrm>
          <a:off x="7638514" y="2784911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28" name="Tabelle 27">
            <a:extLst>
              <a:ext uri="{FF2B5EF4-FFF2-40B4-BE49-F238E27FC236}">
                <a16:creationId xmlns:a16="http://schemas.microsoft.com/office/drawing/2014/main" id="{0D31D70E-74B3-A31E-1FD0-61F57D3D1C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5655299"/>
              </p:ext>
            </p:extLst>
          </p:nvPr>
        </p:nvGraphicFramePr>
        <p:xfrm>
          <a:off x="7254942" y="1974928"/>
          <a:ext cx="1081383" cy="274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29" name="Textfeld 28">
            <a:extLst>
              <a:ext uri="{FF2B5EF4-FFF2-40B4-BE49-F238E27FC236}">
                <a16:creationId xmlns:a16="http://schemas.microsoft.com/office/drawing/2014/main" id="{30F6B384-0CEF-D34F-2A51-DA16C5FD44D7}"/>
              </a:ext>
            </a:extLst>
          </p:cNvPr>
          <p:cNvSpPr txBox="1"/>
          <p:nvPr/>
        </p:nvSpPr>
        <p:spPr>
          <a:xfrm>
            <a:off x="6230042" y="1869451"/>
            <a:ext cx="73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>
                <a:solidFill>
                  <a:schemeClr val="accent1"/>
                </a:solidFill>
              </a:rPr>
              <a:t>Sliding</a:t>
            </a:r>
            <a:r>
              <a:rPr lang="de-DE" sz="1200" b="1" dirty="0">
                <a:solidFill>
                  <a:schemeClr val="accent1"/>
                </a:solidFill>
              </a:rPr>
              <a:t> </a:t>
            </a:r>
            <a:br>
              <a:rPr lang="de-DE" sz="1200" b="1" dirty="0">
                <a:solidFill>
                  <a:schemeClr val="accent1"/>
                </a:solidFill>
              </a:rPr>
            </a:br>
            <a:r>
              <a:rPr lang="de-DE" sz="1200" b="1" dirty="0" err="1">
                <a:solidFill>
                  <a:schemeClr val="accent1"/>
                </a:solidFill>
              </a:rPr>
              <a:t>window</a:t>
            </a:r>
            <a:r>
              <a:rPr lang="de-DE" sz="1200" b="1" dirty="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E0130EF-3AD7-5A5C-B0E7-2623FBBEE343}"/>
              </a:ext>
            </a:extLst>
          </p:cNvPr>
          <p:cNvCxnSpPr>
            <a:cxnSpLocks/>
          </p:cNvCxnSpPr>
          <p:nvPr/>
        </p:nvCxnSpPr>
        <p:spPr>
          <a:xfrm>
            <a:off x="8972415" y="2169864"/>
            <a:ext cx="78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C15BE11-E495-818F-582B-92339401AE61}"/>
              </a:ext>
            </a:extLst>
          </p:cNvPr>
          <p:cNvSpPr txBox="1"/>
          <p:nvPr/>
        </p:nvSpPr>
        <p:spPr>
          <a:xfrm>
            <a:off x="8764971" y="1895817"/>
            <a:ext cx="1581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Shifted along T</a:t>
            </a:r>
          </a:p>
        </p:txBody>
      </p:sp>
      <p:graphicFrame>
        <p:nvGraphicFramePr>
          <p:cNvPr id="32" name="Tabelle 6">
            <a:extLst>
              <a:ext uri="{FF2B5EF4-FFF2-40B4-BE49-F238E27FC236}">
                <a16:creationId xmlns:a16="http://schemas.microsoft.com/office/drawing/2014/main" id="{EA1A505F-3F37-AA9B-E74F-3C6A05CC35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396079"/>
              </p:ext>
            </p:extLst>
          </p:nvPr>
        </p:nvGraphicFramePr>
        <p:xfrm>
          <a:off x="8001043" y="3137054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3" name="Tabelle 6">
            <a:extLst>
              <a:ext uri="{FF2B5EF4-FFF2-40B4-BE49-F238E27FC236}">
                <a16:creationId xmlns:a16="http://schemas.microsoft.com/office/drawing/2014/main" id="{8D6B4471-6703-A38D-468A-E679E7DE5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636645"/>
              </p:ext>
            </p:extLst>
          </p:nvPr>
        </p:nvGraphicFramePr>
        <p:xfrm>
          <a:off x="8372901" y="3466320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4" name="Tabelle 6">
            <a:extLst>
              <a:ext uri="{FF2B5EF4-FFF2-40B4-BE49-F238E27FC236}">
                <a16:creationId xmlns:a16="http://schemas.microsoft.com/office/drawing/2014/main" id="{E801118C-9732-1670-7102-C89B00062E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0509508"/>
              </p:ext>
            </p:extLst>
          </p:nvPr>
        </p:nvGraphicFramePr>
        <p:xfrm>
          <a:off x="8744281" y="3811968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5" name="Tabelle 6">
            <a:extLst>
              <a:ext uri="{FF2B5EF4-FFF2-40B4-BE49-F238E27FC236}">
                <a16:creationId xmlns:a16="http://schemas.microsoft.com/office/drawing/2014/main" id="{B6D54479-7729-8A02-FBEF-32A21165D9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682729"/>
              </p:ext>
            </p:extLst>
          </p:nvPr>
        </p:nvGraphicFramePr>
        <p:xfrm>
          <a:off x="9952170" y="4879120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6" name="Tabelle 6">
            <a:extLst>
              <a:ext uri="{FF2B5EF4-FFF2-40B4-BE49-F238E27FC236}">
                <a16:creationId xmlns:a16="http://schemas.microsoft.com/office/drawing/2014/main" id="{565D4A6D-338A-188A-BE03-F46EB18F6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0221675"/>
              </p:ext>
            </p:extLst>
          </p:nvPr>
        </p:nvGraphicFramePr>
        <p:xfrm>
          <a:off x="10316162" y="5216452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7" name="Tabelle 6">
            <a:extLst>
              <a:ext uri="{FF2B5EF4-FFF2-40B4-BE49-F238E27FC236}">
                <a16:creationId xmlns:a16="http://schemas.microsoft.com/office/drawing/2014/main" id="{C3678BDD-D730-8115-C2F6-3D5549D52F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319885"/>
              </p:ext>
            </p:extLst>
          </p:nvPr>
        </p:nvGraphicFramePr>
        <p:xfrm>
          <a:off x="10669779" y="5552599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8" name="Tabelle 6">
            <a:extLst>
              <a:ext uri="{FF2B5EF4-FFF2-40B4-BE49-F238E27FC236}">
                <a16:creationId xmlns:a16="http://schemas.microsoft.com/office/drawing/2014/main" id="{1F9A3D5F-0A29-3548-70FA-AF3F5FD463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609739"/>
              </p:ext>
            </p:extLst>
          </p:nvPr>
        </p:nvGraphicFramePr>
        <p:xfrm>
          <a:off x="11031014" y="5900938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39" name="Tabelle 6">
            <a:extLst>
              <a:ext uri="{FF2B5EF4-FFF2-40B4-BE49-F238E27FC236}">
                <a16:creationId xmlns:a16="http://schemas.microsoft.com/office/drawing/2014/main" id="{765C69FE-D5AB-6A60-A6BC-28169EAA8A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9968"/>
              </p:ext>
            </p:extLst>
          </p:nvPr>
        </p:nvGraphicFramePr>
        <p:xfrm>
          <a:off x="9192154" y="4173818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40" name="Tabelle 6">
            <a:extLst>
              <a:ext uri="{FF2B5EF4-FFF2-40B4-BE49-F238E27FC236}">
                <a16:creationId xmlns:a16="http://schemas.microsoft.com/office/drawing/2014/main" id="{2B5522D0-B363-0DAD-8C5E-F28F79EE7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427532"/>
              </p:ext>
            </p:extLst>
          </p:nvPr>
        </p:nvGraphicFramePr>
        <p:xfrm>
          <a:off x="9588396" y="4520373"/>
          <a:ext cx="1081383" cy="27074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60461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360461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270746"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43" name="Textfeld 42">
            <a:extLst>
              <a:ext uri="{FF2B5EF4-FFF2-40B4-BE49-F238E27FC236}">
                <a16:creationId xmlns:a16="http://schemas.microsoft.com/office/drawing/2014/main" id="{3103B306-2C60-448A-D63B-E23BEED2D6C1}"/>
              </a:ext>
            </a:extLst>
          </p:cNvPr>
          <p:cNvSpPr txBox="1"/>
          <p:nvPr/>
        </p:nvSpPr>
        <p:spPr>
          <a:xfrm>
            <a:off x="1379995" y="6356350"/>
            <a:ext cx="919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Dilated Sliding Window on Raw Time Series is equal to Sliding Window on reordered Time Series</a:t>
            </a:r>
          </a:p>
        </p:txBody>
      </p:sp>
      <p:sp>
        <p:nvSpPr>
          <p:cNvPr id="45" name="Titel 1">
            <a:extLst>
              <a:ext uri="{FF2B5EF4-FFF2-40B4-BE49-F238E27FC236}">
                <a16:creationId xmlns:a16="http://schemas.microsoft.com/office/drawing/2014/main" id="{41342E2C-243C-66CE-DC93-7F6AE33B0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759" y="-85322"/>
            <a:ext cx="10515600" cy="1325563"/>
          </a:xfrm>
        </p:spPr>
        <p:txBody>
          <a:bodyPr/>
          <a:lstStyle/>
          <a:p>
            <a:r>
              <a:rPr lang="en-GB" dirty="0"/>
              <a:t>Dilation Mapping – Why it works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98AD387A-EDEE-E510-31FD-54865B0BBD8A}"/>
              </a:ext>
            </a:extLst>
          </p:cNvPr>
          <p:cNvSpPr txBox="1"/>
          <p:nvPr/>
        </p:nvSpPr>
        <p:spPr>
          <a:xfrm>
            <a:off x="10649199" y="3718398"/>
            <a:ext cx="1496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 may filter </a:t>
            </a:r>
            <a:br>
              <a:rPr lang="en-GB" dirty="0"/>
            </a:br>
            <a:r>
              <a:rPr lang="en-GB" dirty="0"/>
              <a:t>these false </a:t>
            </a:r>
            <a:br>
              <a:rPr lang="en-GB" dirty="0"/>
            </a:br>
            <a:r>
              <a:rPr lang="en-GB" dirty="0"/>
              <a:t>positives</a:t>
            </a:r>
          </a:p>
        </p:txBody>
      </p:sp>
    </p:spTree>
    <p:extLst>
      <p:ext uri="{BB962C8B-B14F-4D97-AF65-F5344CB8AC3E}">
        <p14:creationId xmlns:p14="http://schemas.microsoft.com/office/powerpoint/2010/main" val="32765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B22BD-A283-0F85-4642-00F7E7C6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Ensemble randomized hyper-parameters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C0E5FB-9EB1-720C-8632-D99A1C03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One fixed-size dense dictionary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Use only 128 to 256 distinct words in each dictionary </a:t>
            </a:r>
            <a:br>
              <a:rPr lang="en-GB" dirty="0"/>
            </a:br>
            <a:r>
              <a:rPr lang="en-GB" dirty="0"/>
              <a:t>by using word length w = [7,8] and alphabet size = 2</a:t>
            </a:r>
          </a:p>
          <a:p>
            <a:pPr marL="971550" lvl="1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1"/>
                </a:solidFill>
              </a:rPr>
              <a:t>Ensemble </a:t>
            </a:r>
            <a:r>
              <a:rPr lang="en-GB" dirty="0"/>
              <a:t>over random hyper-parameters, yields ~70k features using </a:t>
            </a:r>
          </a:p>
          <a:p>
            <a:pPr marL="457200" lvl="1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Train Ridge Regression classifier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9969FE-4464-06BC-7FDB-8CF87FA0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11</a:t>
            </a:fld>
            <a:endParaRPr lang="en-GB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37337A85-B16A-9EC2-7CAD-1A55759C5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2" t="30900" b="51194"/>
          <a:stretch/>
        </p:blipFill>
        <p:spPr>
          <a:xfrm>
            <a:off x="1445342" y="3735539"/>
            <a:ext cx="6914535" cy="11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3399D7A-AAE5-37CB-C8E2-C41B6BBE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2260" y="280399"/>
            <a:ext cx="7954359" cy="629720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986A59-E68F-DB4C-4BA8-948D8C67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12</a:t>
            </a:fld>
            <a:endParaRPr lang="en-GB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099AF185-4846-52A1-D5F9-EE67280BBC01}"/>
              </a:ext>
            </a:extLst>
          </p:cNvPr>
          <p:cNvGrpSpPr/>
          <p:nvPr/>
        </p:nvGrpSpPr>
        <p:grpSpPr>
          <a:xfrm>
            <a:off x="27795" y="3730247"/>
            <a:ext cx="4300365" cy="646331"/>
            <a:chOff x="27795" y="3730247"/>
            <a:chExt cx="4300365" cy="646331"/>
          </a:xfrm>
        </p:grpSpPr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7207218B-656F-CB80-0846-720F331B4630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2238015" y="3998976"/>
              <a:ext cx="2090145" cy="544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77A0670-9B38-67AF-BE49-F24A50E4CB32}"/>
                </a:ext>
              </a:extLst>
            </p:cNvPr>
            <p:cNvSpPr txBox="1"/>
            <p:nvPr/>
          </p:nvSpPr>
          <p:spPr>
            <a:xfrm>
              <a:off x="27795" y="3730247"/>
              <a:ext cx="2210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Dilation mapping </a:t>
              </a:r>
              <a:br>
                <a:rPr lang="en-GB" dirty="0"/>
              </a:br>
              <a:r>
                <a:rPr lang="en-GB" dirty="0"/>
                <a:t>applied to time series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5426613-EC74-37E2-3FEA-24C1AE64FB33}"/>
              </a:ext>
            </a:extLst>
          </p:cNvPr>
          <p:cNvGrpSpPr/>
          <p:nvPr/>
        </p:nvGrpSpPr>
        <p:grpSpPr>
          <a:xfrm>
            <a:off x="27795" y="1237256"/>
            <a:ext cx="3801927" cy="923330"/>
            <a:chOff x="27795" y="1237256"/>
            <a:chExt cx="3801927" cy="923330"/>
          </a:xfrm>
        </p:grpSpPr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0A078D0C-FFF8-941E-450A-B8F251CC9D0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2238015" y="1698921"/>
              <a:ext cx="1591707" cy="302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90EC38EA-C8F5-2B64-6FCB-2E97165C6868}"/>
                </a:ext>
              </a:extLst>
            </p:cNvPr>
            <p:cNvSpPr txBox="1"/>
            <p:nvPr/>
          </p:nvSpPr>
          <p:spPr>
            <a:xfrm>
              <a:off x="27795" y="1237256"/>
              <a:ext cx="22102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Build an ensemble over random hyper-parameters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A268F99-79CB-B18C-5698-98BE75761B48}"/>
              </a:ext>
            </a:extLst>
          </p:cNvPr>
          <p:cNvGrpSpPr/>
          <p:nvPr/>
        </p:nvGrpSpPr>
        <p:grpSpPr>
          <a:xfrm>
            <a:off x="0" y="2322576"/>
            <a:ext cx="4098664" cy="990779"/>
            <a:chOff x="0" y="2322576"/>
            <a:chExt cx="4098664" cy="990779"/>
          </a:xfrm>
        </p:grpSpPr>
        <p:cxnSp>
          <p:nvCxnSpPr>
            <p:cNvPr id="2" name="Gerade Verbindung mit Pfeil 1">
              <a:extLst>
                <a:ext uri="{FF2B5EF4-FFF2-40B4-BE49-F238E27FC236}">
                  <a16:creationId xmlns:a16="http://schemas.microsoft.com/office/drawing/2014/main" id="{21708C46-0D20-419B-2C0A-FD3957BCECE1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30299" y="2704409"/>
              <a:ext cx="1939915" cy="161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39F97A63-7DFE-47CB-EB06-4A273079C6EF}"/>
                </a:ext>
              </a:extLst>
            </p:cNvPr>
            <p:cNvSpPr txBox="1"/>
            <p:nvPr/>
          </p:nvSpPr>
          <p:spPr>
            <a:xfrm>
              <a:off x="0" y="2542419"/>
              <a:ext cx="2030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Choose from these </a:t>
              </a:r>
            </a:p>
            <a:p>
              <a:r>
                <a:rPr lang="en-GB" dirty="0"/>
                <a:t>4 hyper-parameters</a:t>
              </a:r>
            </a:p>
          </p:txBody>
        </p: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12C04489-6F75-CFC1-EF58-88801647583C}"/>
                </a:ext>
              </a:extLst>
            </p:cNvPr>
            <p:cNvCxnSpPr>
              <a:cxnSpLocks/>
            </p:cNvCxnSpPr>
            <p:nvPr/>
          </p:nvCxnSpPr>
          <p:spPr>
            <a:xfrm>
              <a:off x="4098664" y="2322576"/>
              <a:ext cx="0" cy="990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228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2E47A-3C01-EECA-AF2B-C85A785F1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Experiments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6C84ED-A05E-DC2D-EE89-6C53FC74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Compare WEASEL 2.0 to </a:t>
            </a:r>
            <a:r>
              <a:rPr lang="en-GB" b="1" dirty="0">
                <a:solidFill>
                  <a:schemeClr val="accent1"/>
                </a:solidFill>
              </a:rPr>
              <a:t>15</a:t>
            </a:r>
            <a:r>
              <a:rPr lang="en-GB" dirty="0"/>
              <a:t> </a:t>
            </a:r>
            <a:r>
              <a:rPr lang="en-GB" dirty="0" err="1"/>
              <a:t>SotA</a:t>
            </a:r>
            <a:r>
              <a:rPr lang="en-GB" dirty="0"/>
              <a:t> TSC methods on </a:t>
            </a:r>
            <a:r>
              <a:rPr lang="en-GB" b="1" dirty="0">
                <a:solidFill>
                  <a:schemeClr val="accent1"/>
                </a:solidFill>
              </a:rPr>
              <a:t>114</a:t>
            </a:r>
            <a:r>
              <a:rPr lang="en-GB" dirty="0"/>
              <a:t> UCR problems</a:t>
            </a:r>
          </a:p>
          <a:p>
            <a:pPr lvl="1"/>
            <a:r>
              <a:rPr lang="en-GB" dirty="0"/>
              <a:t>Dictionary (D): BOSS, </a:t>
            </a:r>
            <a:r>
              <a:rPr lang="en-GB" dirty="0" err="1"/>
              <a:t>cBOSS</a:t>
            </a:r>
            <a:r>
              <a:rPr lang="en-GB" dirty="0"/>
              <a:t>, WEASEL, TDE; </a:t>
            </a:r>
          </a:p>
          <a:p>
            <a:pPr lvl="1"/>
            <a:r>
              <a:rPr lang="en-GB" dirty="0"/>
              <a:t>Hybrid (H): </a:t>
            </a:r>
            <a:r>
              <a:rPr lang="en-GB" dirty="0" err="1"/>
              <a:t>HiveCote</a:t>
            </a:r>
            <a:r>
              <a:rPr lang="en-GB" dirty="0"/>
              <a:t> 2.0, </a:t>
            </a:r>
            <a:r>
              <a:rPr lang="en-GB" dirty="0" err="1"/>
              <a:t>HiveCote</a:t>
            </a:r>
            <a:r>
              <a:rPr lang="en-GB" dirty="0"/>
              <a:t> 1.0, TS CHIEF, </a:t>
            </a:r>
          </a:p>
          <a:p>
            <a:pPr lvl="1"/>
            <a:r>
              <a:rPr lang="en-GB" dirty="0"/>
              <a:t>Deep-Learning (DL): </a:t>
            </a:r>
            <a:r>
              <a:rPr lang="en-GB" dirty="0" err="1"/>
              <a:t>InceptionTime</a:t>
            </a:r>
            <a:r>
              <a:rPr lang="en-GB" dirty="0"/>
              <a:t>; </a:t>
            </a:r>
          </a:p>
          <a:p>
            <a:pPr lvl="1"/>
            <a:r>
              <a:rPr lang="en-GB" dirty="0"/>
              <a:t>Shapelets (S): R-DST, </a:t>
            </a:r>
            <a:r>
              <a:rPr lang="en-GB" dirty="0" err="1"/>
              <a:t>MrSQM</a:t>
            </a:r>
            <a:r>
              <a:rPr lang="en-GB" dirty="0"/>
              <a:t> SFA k5; </a:t>
            </a:r>
          </a:p>
          <a:p>
            <a:pPr lvl="1"/>
            <a:r>
              <a:rPr lang="en-GB" dirty="0"/>
              <a:t>Kernel (K): Arsenal, </a:t>
            </a:r>
            <a:r>
              <a:rPr lang="en-GB" dirty="0" err="1"/>
              <a:t>MiniRocket</a:t>
            </a:r>
            <a:r>
              <a:rPr lang="en-GB" dirty="0"/>
              <a:t>, Multi- Rocket, Rocket, Hydra. </a:t>
            </a:r>
          </a:p>
          <a:p>
            <a:endParaRPr lang="en-GB" dirty="0"/>
          </a:p>
          <a:p>
            <a:r>
              <a:rPr lang="en-GB" dirty="0"/>
              <a:t>Used implementations available in aeon/</a:t>
            </a:r>
            <a:r>
              <a:rPr lang="en-GB" dirty="0" err="1"/>
              <a:t>sktime</a:t>
            </a:r>
            <a:r>
              <a:rPr lang="en-GB" dirty="0"/>
              <a:t>, or published by the authors (Dempster et al, 2023; Le Nguyen and </a:t>
            </a:r>
            <a:r>
              <a:rPr lang="en-GB" dirty="0" err="1"/>
              <a:t>Ifrim</a:t>
            </a:r>
            <a:r>
              <a:rPr lang="en-GB" dirty="0"/>
              <a:t>, 2022; Guillaume et al, 2022). </a:t>
            </a:r>
          </a:p>
          <a:p>
            <a:endParaRPr lang="en-GB" dirty="0"/>
          </a:p>
          <a:p>
            <a:r>
              <a:rPr lang="en-GB" dirty="0"/>
              <a:t>All reported numbers are accuracy on the </a:t>
            </a:r>
            <a:r>
              <a:rPr lang="en-GB" b="1" dirty="0">
                <a:solidFill>
                  <a:schemeClr val="accent1"/>
                </a:solidFill>
              </a:rPr>
              <a:t>test split (no resampling)</a:t>
            </a:r>
          </a:p>
          <a:p>
            <a:pPr lvl="1"/>
            <a:r>
              <a:rPr lang="en-GB" dirty="0"/>
              <a:t>See recent bake-off redux [1] for results on resampling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ED09CC-63BE-562F-3834-348423B5D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3C9A0D-F3BB-D74D-BB32-B9AD349D7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02149E-19E8-888C-04B2-6A8F9E8C8EAE}"/>
              </a:ext>
            </a:extLst>
          </p:cNvPr>
          <p:cNvSpPr txBox="1"/>
          <p:nvPr/>
        </p:nvSpPr>
        <p:spPr>
          <a:xfrm>
            <a:off x="1025435" y="6129498"/>
            <a:ext cx="9712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Middlehurst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Matthew, Patrick Schäfer, and Anthony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Bagnall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"Bake off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redux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review and experimental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recent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time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series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classification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algorithms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de-DE" sz="12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de-DE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sz="12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de-DE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arXiv:2304.13029</a:t>
            </a:r>
            <a:r>
              <a:rPr lang="de-DE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(2023).</a:t>
            </a:r>
            <a:endParaRPr lang="de-DE" sz="1200" b="1" i="0" u="none" strike="noStrike" dirty="0">
              <a:solidFill>
                <a:srgbClr val="000000"/>
              </a:solidFill>
              <a:effectLst/>
              <a:latin typeface="Lucida Grande" panose="020B06000405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42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6D0A6-259B-3DAB-43F0-90C37D3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against Dictionary Methods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A8DD93A-AE6C-8719-EE71-A0F5EECEF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24" y="2088975"/>
            <a:ext cx="10586194" cy="268004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311814-3E31-6764-09A9-A23F32A1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14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DF66CFB-0BDD-BBCA-C697-55399B14BA92}"/>
              </a:ext>
            </a:extLst>
          </p:cNvPr>
          <p:cNvSpPr txBox="1"/>
          <p:nvPr/>
        </p:nvSpPr>
        <p:spPr>
          <a:xfrm>
            <a:off x="838200" y="5535168"/>
            <a:ext cx="6785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/>
              <a:t>WEASEL 2.0 is the most accurate dictionary-based method</a:t>
            </a:r>
          </a:p>
        </p:txBody>
      </p:sp>
    </p:spTree>
    <p:extLst>
      <p:ext uri="{BB962C8B-B14F-4D97-AF65-F5344CB8AC3E}">
        <p14:creationId xmlns:p14="http://schemas.microsoft.com/office/powerpoint/2010/main" val="3628220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6D0A6-259B-3DAB-43F0-90C37D3B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against </a:t>
            </a:r>
            <a:r>
              <a:rPr lang="en-GB" dirty="0" err="1"/>
              <a:t>SotA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311814-3E31-6764-09A9-A23F32A1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15</a:t>
            </a:fld>
            <a:endParaRPr lang="en-GB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504635BD-3F53-E720-D3F8-71C2DD7A6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53" y="1423940"/>
            <a:ext cx="10360989" cy="401012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FA10BCE-9BFA-4705-AD17-53CBD50D4E63}"/>
              </a:ext>
            </a:extLst>
          </p:cNvPr>
          <p:cNvSpPr txBox="1"/>
          <p:nvPr/>
        </p:nvSpPr>
        <p:spPr>
          <a:xfrm>
            <a:off x="643128" y="5925463"/>
            <a:ext cx="7461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It is not significantly worse than </a:t>
            </a:r>
            <a:r>
              <a:rPr lang="en-GB" sz="2200" dirty="0" err="1"/>
              <a:t>SotA</a:t>
            </a:r>
            <a:r>
              <a:rPr lang="en-GB" sz="2200" dirty="0"/>
              <a:t> in test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Most better methods are hybrids (ensembles of approaches)</a:t>
            </a:r>
          </a:p>
        </p:txBody>
      </p:sp>
    </p:spTree>
    <p:extLst>
      <p:ext uri="{BB962C8B-B14F-4D97-AF65-F5344CB8AC3E}">
        <p14:creationId xmlns:p14="http://schemas.microsoft.com/office/powerpoint/2010/main" val="409273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BAF33-35A8-0EB0-474A-971B58FD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Footprint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7D4C798-7E1D-5F4C-75BA-2F6161930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1680"/>
            <a:ext cx="9724913" cy="351129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0D2D74-296F-2DC6-5785-D1521F64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16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6B5A45-45C0-209B-612C-3C0625AF188E}"/>
              </a:ext>
            </a:extLst>
          </p:cNvPr>
          <p:cNvSpPr txBox="1"/>
          <p:nvPr/>
        </p:nvSpPr>
        <p:spPr>
          <a:xfrm>
            <a:off x="838200" y="5925463"/>
            <a:ext cx="7152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WEASEL 2.0 has up to 70k features (constrained footprint)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/>
              <a:t>This is comparable to Rocket et al.</a:t>
            </a:r>
          </a:p>
        </p:txBody>
      </p:sp>
    </p:spTree>
    <p:extLst>
      <p:ext uri="{BB962C8B-B14F-4D97-AF65-F5344CB8AC3E}">
        <p14:creationId xmlns:p14="http://schemas.microsoft.com/office/powerpoint/2010/main" val="183006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0E283-3A57-DA64-C9BD-EE0C3767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9406EF-28F6-8B3C-A4CD-A93B07C2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17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89835FA-742E-9FE6-A827-713D441B7D17}"/>
              </a:ext>
            </a:extLst>
          </p:cNvPr>
          <p:cNvSpPr txBox="1"/>
          <p:nvPr/>
        </p:nvSpPr>
        <p:spPr>
          <a:xfrm>
            <a:off x="838200" y="5548165"/>
            <a:ext cx="6019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WEASEL 2.0 is also fast in train and test times</a:t>
            </a:r>
            <a:br>
              <a:rPr lang="en-GB" sz="2200" dirty="0"/>
            </a:br>
            <a:r>
              <a:rPr lang="en-GB" sz="2200" dirty="0"/>
              <a:t>(runtimes measured using aeon/</a:t>
            </a:r>
            <a:r>
              <a:rPr lang="en-GB" sz="2200" dirty="0" err="1"/>
              <a:t>sktime</a:t>
            </a:r>
            <a:r>
              <a:rPr lang="en-GB" sz="2200" dirty="0"/>
              <a:t> toolkits)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BE81DCD-3DD1-B314-8966-C1BCF35A9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628" y="1933697"/>
            <a:ext cx="11389688" cy="3239194"/>
          </a:xfrm>
        </p:spPr>
      </p:pic>
    </p:spTree>
    <p:extLst>
      <p:ext uri="{BB962C8B-B14F-4D97-AF65-F5344CB8AC3E}">
        <p14:creationId xmlns:p14="http://schemas.microsoft.com/office/powerpoint/2010/main" val="29728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3365B-C73A-A912-1B69-A0FB0500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6D3452-CA67-C617-E79E-FCFDF8C2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18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73BEA2E-6FD8-329D-E2D3-97915230C29B}"/>
              </a:ext>
            </a:extLst>
          </p:cNvPr>
          <p:cNvSpPr txBox="1"/>
          <p:nvPr/>
        </p:nvSpPr>
        <p:spPr>
          <a:xfrm>
            <a:off x="838200" y="6140906"/>
            <a:ext cx="59115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Low predict time, highest median test accuracy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B6A34C-67E4-DEDB-A26B-6F1A2B1E4E78}"/>
              </a:ext>
            </a:extLst>
          </p:cNvPr>
          <p:cNvSpPr txBox="1"/>
          <p:nvPr/>
        </p:nvSpPr>
        <p:spPr>
          <a:xfrm>
            <a:off x="6096000" y="546535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Fast and accurate</a:t>
            </a:r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BCF78A7F-F12A-B2A5-B053-0997DABFB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686" y="1825625"/>
            <a:ext cx="9680628" cy="4351338"/>
          </a:xfr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788844E-E360-8698-D45B-E58DBD88F453}"/>
              </a:ext>
            </a:extLst>
          </p:cNvPr>
          <p:cNvCxnSpPr>
            <a:cxnSpLocks/>
          </p:cNvCxnSpPr>
          <p:nvPr/>
        </p:nvCxnSpPr>
        <p:spPr>
          <a:xfrm flipH="1">
            <a:off x="5577840" y="1027906"/>
            <a:ext cx="1164336" cy="1127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72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79530-47C7-B7AC-0F09-BA6DB815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EDFE9-27B3-94F9-872B-13BE9DF48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WEASEL 2.0 is a novel TSC method following the dictionary approach</a:t>
            </a:r>
          </a:p>
          <a:p>
            <a:pPr lvl="1"/>
            <a:r>
              <a:rPr lang="en-GB" dirty="0"/>
              <a:t>Combines randomization over hyper-parameters with dilation</a:t>
            </a:r>
          </a:p>
          <a:p>
            <a:pPr lvl="1"/>
            <a:r>
              <a:rPr lang="en-GB" dirty="0"/>
              <a:t>Proposes a novel dilation mapping, applicable as pre-processing step</a:t>
            </a:r>
          </a:p>
          <a:p>
            <a:pPr lvl="1"/>
            <a:endParaRPr lang="en-GB" dirty="0"/>
          </a:p>
          <a:p>
            <a:r>
              <a:rPr lang="en-GB" dirty="0"/>
              <a:t>Our experimental evaluation shows that</a:t>
            </a:r>
          </a:p>
          <a:p>
            <a:pPr lvl="1"/>
            <a:r>
              <a:rPr lang="en-GB" dirty="0"/>
              <a:t>It offers high accuracy at low runtime, is in the group of best and fastest </a:t>
            </a:r>
            <a:r>
              <a:rPr lang="en-GB" dirty="0" err="1"/>
              <a:t>SotA</a:t>
            </a:r>
            <a:r>
              <a:rPr lang="en-GB" dirty="0"/>
              <a:t> methods, including the Rocket family</a:t>
            </a:r>
          </a:p>
          <a:p>
            <a:pPr lvl="1"/>
            <a:r>
              <a:rPr lang="en-GB" dirty="0"/>
              <a:t>It has a constant memory footprint of ~70k features</a:t>
            </a:r>
          </a:p>
          <a:p>
            <a:pPr marL="0" indent="0">
              <a:buNone/>
            </a:pPr>
            <a:endParaRPr lang="en-GB" dirty="0">
              <a:effectLst/>
            </a:endParaRPr>
          </a:p>
          <a:p>
            <a:pPr marL="285750" indent="-285750"/>
            <a:r>
              <a:rPr lang="en-GB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Best on datasets for which frequency of patterns is important for classification</a:t>
            </a:r>
          </a:p>
          <a:p>
            <a:pPr marL="285750" indent="-285750"/>
            <a:endParaRPr lang="en-GB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5EE9CA-430C-11B9-64F9-7752D5AB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19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35EE4D-9FF7-288E-49D4-120E6666A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834" y="136525"/>
            <a:ext cx="1723367" cy="17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7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AD97FA3C-7E24-A4CA-282B-3D44135E1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5" t="24281" r="5108"/>
          <a:stretch/>
        </p:blipFill>
        <p:spPr>
          <a:xfrm>
            <a:off x="0" y="5214938"/>
            <a:ext cx="12192000" cy="13255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CB7ABF-ED82-05CA-14B9-9634764F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800" dirty="0"/>
              <a:t>Time 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50F98A-5A02-0919-EA41-9BD176A7F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89313"/>
          </a:xfrm>
        </p:spPr>
        <p:txBody>
          <a:bodyPr>
            <a:normAutofit/>
          </a:bodyPr>
          <a:lstStyle/>
          <a:p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Time series are </a:t>
            </a:r>
            <a:r>
              <a:rPr lang="en-GB" sz="26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ubiquitous!</a:t>
            </a:r>
          </a:p>
          <a:p>
            <a:pPr marL="0" indent="0">
              <a:buNone/>
            </a:pPr>
            <a:endParaRPr 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Humans record data over time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Sensors data, Medical (ECG and EEG), Financial, 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Meteorological, Biological Processes, Motion Data 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and Video, Music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642326-8941-273D-A621-FB4B6851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A2D4-A7FB-47F0-85A4-4B2766BF04F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1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483389-3DB2-DD0A-21FD-A27483E5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A8096B-91F5-6BD0-01F9-69F432CB6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5000" dirty="0"/>
              <a:t>Questions?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467690-D04A-2CF0-823E-784F7BF1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4834" y="136525"/>
            <a:ext cx="1723367" cy="172336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D2B469E-BFBB-C6A9-4CEF-EC178C36FD6B}"/>
              </a:ext>
            </a:extLst>
          </p:cNvPr>
          <p:cNvSpPr txBox="1"/>
          <p:nvPr/>
        </p:nvSpPr>
        <p:spPr>
          <a:xfrm>
            <a:off x="10376779" y="1951967"/>
            <a:ext cx="135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 Code</a:t>
            </a:r>
          </a:p>
        </p:txBody>
      </p:sp>
    </p:spTree>
    <p:extLst>
      <p:ext uri="{BB962C8B-B14F-4D97-AF65-F5344CB8AC3E}">
        <p14:creationId xmlns:p14="http://schemas.microsoft.com/office/powerpoint/2010/main" val="1431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99528C4-213C-BA12-2F63-9AC6189A32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Backup Slides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1C1D071-7B04-A1EA-5021-F2529E9D3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0DE46-19D7-3CE2-7777-B7E5926C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245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02C94-23C4-B67F-2EA2-5AD8643B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Pairwise Differences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64B38F2-1A12-0728-716C-9AAA6F574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05" y="1714500"/>
            <a:ext cx="3441700" cy="3429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E57166-31A0-186B-6430-9CEE2CF0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22</a:t>
            </a:fld>
            <a:endParaRPr lang="en-GB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FE656F-846C-2356-6934-CA8BC3B2D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714500"/>
            <a:ext cx="3441700" cy="3429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D227E5-0F42-1977-48A0-E133BF948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52" y="1734094"/>
            <a:ext cx="3505200" cy="34290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C021363-4999-3842-648F-73E430597A6F}"/>
              </a:ext>
            </a:extLst>
          </p:cNvPr>
          <p:cNvSpPr txBox="1"/>
          <p:nvPr/>
        </p:nvSpPr>
        <p:spPr>
          <a:xfrm>
            <a:off x="760885" y="5743531"/>
            <a:ext cx="1059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WEASEL 2.0 outperforms Rocket on </a:t>
            </a:r>
            <a:r>
              <a:rPr lang="en-GB" dirty="0" err="1"/>
              <a:t>PigAirwayPressure</a:t>
            </a:r>
            <a:r>
              <a:rPr lang="en-GB" dirty="0"/>
              <a:t> by 40 to 80 percentage points</a:t>
            </a:r>
          </a:p>
        </p:txBody>
      </p:sp>
    </p:spTree>
    <p:extLst>
      <p:ext uri="{BB962C8B-B14F-4D97-AF65-F5344CB8AC3E}">
        <p14:creationId xmlns:p14="http://schemas.microsoft.com/office/powerpoint/2010/main" val="2865643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B60C6-B8D6-571E-EDBD-B7B1929AE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dictionary-based classification important?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07A5E-CDA8-7DE2-08F1-C279E731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1320" cy="4351338"/>
          </a:xfrm>
        </p:spPr>
        <p:txBody>
          <a:bodyPr>
            <a:normAutofit/>
          </a:bodyPr>
          <a:lstStyle/>
          <a:p>
            <a:r>
              <a:rPr lang="en-GB" dirty="0"/>
              <a:t>Allows distinguishing between classes when class relies on the frequency of subsequence (word) repetitions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1143F-8C76-6903-CA45-C80A4A27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23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0276FD-D578-09A7-9732-D6D9CBA2A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444" t="24653" r="19460" b="50000"/>
          <a:stretch/>
        </p:blipFill>
        <p:spPr>
          <a:xfrm>
            <a:off x="8114211" y="1825625"/>
            <a:ext cx="3239589" cy="37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02C94-23C4-B67F-2EA2-5AD8643B8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Insights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E57166-31A0-186B-6430-9CEE2CF0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24</a:t>
            </a:fld>
            <a:endParaRPr lang="en-GB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B2C760EA-0270-F324-8D9F-B2315BF52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7651" cy="435133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CMR10"/>
              </a:rPr>
              <a:t>Datasets where WEASEL 2.0 performs better than </a:t>
            </a:r>
            <a:r>
              <a:rPr lang="en-GB" sz="2800" dirty="0" err="1">
                <a:effectLst/>
                <a:latin typeface="CMR10"/>
              </a:rPr>
              <a:t>SotA</a:t>
            </a:r>
            <a:endParaRPr lang="en-GB" sz="2800" dirty="0">
              <a:effectLst/>
              <a:latin typeface="CMR1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CMR10"/>
              </a:rPr>
              <a:t>Dictionary-based perform optimally when classes can be distinguished based on the frequency of subsequence repetition</a:t>
            </a:r>
            <a:endParaRPr lang="en-GB" dirty="0"/>
          </a:p>
          <a:p>
            <a:r>
              <a:rPr lang="en-GB" dirty="0"/>
              <a:t>WEASEL 2.0 outperforms Rocket on </a:t>
            </a:r>
            <a:r>
              <a:rPr lang="en-GB" dirty="0" err="1"/>
              <a:t>PigAirwayPressure</a:t>
            </a:r>
            <a:r>
              <a:rPr lang="en-GB" dirty="0"/>
              <a:t> by 40 to 80 percentage points</a:t>
            </a:r>
          </a:p>
          <a:p>
            <a:pPr lvl="1"/>
            <a:r>
              <a:rPr lang="de-DE" sz="1800" dirty="0" err="1">
                <a:effectLst/>
                <a:latin typeface="CMR10"/>
              </a:rPr>
              <a:t>Healthy</a:t>
            </a:r>
            <a:r>
              <a:rPr lang="de-DE" sz="1800" dirty="0">
                <a:effectLst/>
                <a:latin typeface="CMR10"/>
              </a:rPr>
              <a:t> and </a:t>
            </a:r>
            <a:r>
              <a:rPr lang="de-DE" sz="1800" dirty="0" err="1">
                <a:effectLst/>
                <a:latin typeface="CMR10"/>
              </a:rPr>
              <a:t>injured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pigs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are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distinguished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by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the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number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of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peaks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observed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within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the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recorded</a:t>
            </a:r>
            <a:r>
              <a:rPr lang="de-DE" sz="1800" dirty="0">
                <a:effectLst/>
                <a:latin typeface="CMR10"/>
              </a:rPr>
              <a:t> time frame, </a:t>
            </a:r>
            <a:r>
              <a:rPr lang="de-DE" sz="1800" dirty="0" err="1">
                <a:effectLst/>
                <a:latin typeface="CMR10"/>
              </a:rPr>
              <a:t>which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can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range</a:t>
            </a:r>
            <a:r>
              <a:rPr lang="de-DE" sz="1800" dirty="0">
                <a:effectLst/>
                <a:latin typeface="CMR10"/>
              </a:rPr>
              <a:t> </a:t>
            </a:r>
            <a:r>
              <a:rPr lang="de-DE" sz="1800" dirty="0" err="1">
                <a:effectLst/>
                <a:latin typeface="CMR10"/>
              </a:rPr>
              <a:t>from</a:t>
            </a:r>
            <a:r>
              <a:rPr lang="de-DE" sz="1800" dirty="0">
                <a:effectLst/>
                <a:latin typeface="CMR10"/>
              </a:rPr>
              <a:t> 1 </a:t>
            </a:r>
            <a:r>
              <a:rPr lang="de-DE" sz="1800" dirty="0" err="1">
                <a:effectLst/>
                <a:latin typeface="CMR10"/>
              </a:rPr>
              <a:t>to</a:t>
            </a:r>
            <a:r>
              <a:rPr lang="de-DE" sz="1800" dirty="0">
                <a:effectLst/>
                <a:latin typeface="CMR10"/>
              </a:rPr>
              <a:t> 3</a:t>
            </a:r>
            <a:endParaRPr lang="de-DE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17" name="Inhaltsplatzhalter 7">
            <a:extLst>
              <a:ext uri="{FF2B5EF4-FFF2-40B4-BE49-F238E27FC236}">
                <a16:creationId xmlns:a16="http://schemas.microsoft.com/office/drawing/2014/main" id="{CB4D9BAA-7E02-0139-038F-D49CD6898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187"/>
            <a:ext cx="60706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72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6CBE5-43AB-38E8-9424-72EA9C39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Ablation Study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25B3144-8F2C-3ED0-7588-1FAD7FBA3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487998"/>
            <a:ext cx="4822335" cy="199256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232583-274D-4F81-1B1B-5824D6A8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25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C20DEB2-8092-A9E5-6237-C1360E675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68" y="2357392"/>
            <a:ext cx="4571456" cy="258742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7BBEC883-6734-0869-04F8-AE12D1DDA059}"/>
              </a:ext>
            </a:extLst>
          </p:cNvPr>
          <p:cNvSpPr txBox="1"/>
          <p:nvPr/>
        </p:nvSpPr>
        <p:spPr>
          <a:xfrm>
            <a:off x="838199" y="5281251"/>
            <a:ext cx="888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smaller word length (dictionary size) gives best trade-off between accuracy and runtime</a:t>
            </a:r>
          </a:p>
        </p:txBody>
      </p:sp>
    </p:spTree>
    <p:extLst>
      <p:ext uri="{BB962C8B-B14F-4D97-AF65-F5344CB8AC3E}">
        <p14:creationId xmlns:p14="http://schemas.microsoft.com/office/powerpoint/2010/main" val="2374956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420624">
              <a:defRPr sz="6480" spc="-129"/>
            </a:lvl1pPr>
          </a:lstStyle>
          <a:p>
            <a:r>
              <a:rPr lang="de-DE" sz="4600" dirty="0"/>
              <a:t>Time Series Classification (TSC)</a:t>
            </a:r>
          </a:p>
        </p:txBody>
      </p:sp>
      <p:sp>
        <p:nvSpPr>
          <p:cNvPr id="161" name="Shape 161"/>
          <p:cNvSpPr>
            <a:spLocks noGrp="1"/>
          </p:cNvSpPr>
          <p:nvPr>
            <p:ph idx="1"/>
          </p:nvPr>
        </p:nvSpPr>
        <p:spPr>
          <a:xfrm>
            <a:off x="838199" y="1825625"/>
            <a:ext cx="11022875" cy="1779724"/>
          </a:xfrm>
        </p:spPr>
        <p:txBody>
          <a:bodyPr/>
          <a:lstStyle/>
          <a:p>
            <a:r>
              <a:rPr lang="en-GB" dirty="0"/>
              <a:t>Assign label to a time series using a model trained from labelled samples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074416" y="3021729"/>
            <a:ext cx="2513497" cy="1162668"/>
            <a:chOff x="0" y="0"/>
            <a:chExt cx="5026992" cy="2325335"/>
          </a:xfrm>
        </p:grpSpPr>
        <p:pic>
          <p:nvPicPr>
            <p:cNvPr id="163" name="pasted-image.pdf"/>
            <p:cNvPicPr>
              <a:picLocks noChangeAspect="1"/>
            </p:cNvPicPr>
            <p:nvPr/>
          </p:nvPicPr>
          <p:blipFill>
            <a:blip r:embed="rId3"/>
            <a:srcRect r="50047"/>
            <a:stretch>
              <a:fillRect/>
            </a:stretch>
          </p:blipFill>
          <p:spPr>
            <a:xfrm>
              <a:off x="177800" y="114300"/>
              <a:ext cx="4671393" cy="1868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2" name="Grafik 161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-1"/>
              <a:ext cx="5026993" cy="2325337"/>
            </a:xfrm>
            <a:prstGeom prst="rect">
              <a:avLst/>
            </a:prstGeom>
            <a:effectLst/>
          </p:spPr>
        </p:pic>
      </p:grpSp>
      <p:pic>
        <p:nvPicPr>
          <p:cNvPr id="168" name="Grafik 16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78" y="3579026"/>
            <a:ext cx="944185" cy="149700"/>
          </a:xfrm>
          <a:prstGeom prst="rect">
            <a:avLst/>
          </a:prstGeom>
        </p:spPr>
      </p:pic>
      <p:sp>
        <p:nvSpPr>
          <p:cNvPr id="170" name="Shape 170"/>
          <p:cNvSpPr/>
          <p:nvPr/>
        </p:nvSpPr>
        <p:spPr>
          <a:xfrm>
            <a:off x="4199218" y="3371571"/>
            <a:ext cx="720647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/>
            </a:pPr>
            <a:r>
              <a:rPr lang="de-DE" sz="1600" dirty="0" err="1"/>
              <a:t>predict</a:t>
            </a:r>
            <a:r>
              <a:rPr sz="1600" dirty="0"/>
              <a:t> </a:t>
            </a:r>
          </a:p>
          <a:p>
            <a:pPr>
              <a:defRPr b="1"/>
            </a:pPr>
            <a:endParaRPr sz="16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93D3692-F26D-230D-2CC3-77858D067410}"/>
              </a:ext>
            </a:extLst>
          </p:cNvPr>
          <p:cNvSpPr/>
          <p:nvPr/>
        </p:nvSpPr>
        <p:spPr>
          <a:xfrm>
            <a:off x="5342709" y="3021728"/>
            <a:ext cx="2155371" cy="11626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Model</a:t>
            </a:r>
            <a:br>
              <a:rPr lang="en-GB" b="1" dirty="0"/>
            </a:br>
            <a:r>
              <a:rPr lang="en-GB" b="1" dirty="0"/>
              <a:t>(trained from labelled samples)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B7196D-9447-E925-84F4-91024BF761A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4318" y="3579026"/>
            <a:ext cx="944185" cy="1497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33F2B54-D664-F128-527F-BB7ABDCB1CC1}"/>
              </a:ext>
            </a:extLst>
          </p:cNvPr>
          <p:cNvSpPr txBox="1"/>
          <p:nvPr/>
        </p:nvSpPr>
        <p:spPr>
          <a:xfrm>
            <a:off x="9170126" y="348933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y=Bell</a:t>
            </a:r>
          </a:p>
        </p:txBody>
      </p:sp>
      <p:grpSp>
        <p:nvGrpSpPr>
          <p:cNvPr id="2" name="Group 167">
            <a:extLst>
              <a:ext uri="{FF2B5EF4-FFF2-40B4-BE49-F238E27FC236}">
                <a16:creationId xmlns:a16="http://schemas.microsoft.com/office/drawing/2014/main" id="{56642B99-702E-12F2-D9EB-D0CFBE25B03B}"/>
              </a:ext>
            </a:extLst>
          </p:cNvPr>
          <p:cNvGrpSpPr/>
          <p:nvPr/>
        </p:nvGrpSpPr>
        <p:grpSpPr>
          <a:xfrm>
            <a:off x="5739043" y="4801452"/>
            <a:ext cx="1362701" cy="1162669"/>
            <a:chOff x="0" y="0"/>
            <a:chExt cx="5356204" cy="11485012"/>
          </a:xfrm>
        </p:grpSpPr>
        <p:pic>
          <p:nvPicPr>
            <p:cNvPr id="3" name="bossVSM_tf_idf.pdf">
              <a:extLst>
                <a:ext uri="{FF2B5EF4-FFF2-40B4-BE49-F238E27FC236}">
                  <a16:creationId xmlns:a16="http://schemas.microsoft.com/office/drawing/2014/main" id="{C4B36727-487A-638D-44E0-23412E2E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66372"/>
            <a:stretch>
              <a:fillRect/>
            </a:stretch>
          </p:blipFill>
          <p:spPr>
            <a:xfrm>
              <a:off x="210797" y="114300"/>
              <a:ext cx="4967608" cy="110278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C7FF26A-9C84-D6D6-FC93-FA14292CE9A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5356206" cy="11485013"/>
            </a:xfrm>
            <a:prstGeom prst="rect">
              <a:avLst/>
            </a:prstGeom>
            <a:effectLst/>
          </p:spPr>
        </p:pic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9DA8A477-B589-1DD8-6F73-3A703315E90D}"/>
              </a:ext>
            </a:extLst>
          </p:cNvPr>
          <p:cNvSpPr txBox="1"/>
          <p:nvPr/>
        </p:nvSpPr>
        <p:spPr>
          <a:xfrm>
            <a:off x="5442582" y="6120228"/>
            <a:ext cx="2873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labelled samples </a:t>
            </a:r>
            <a:br>
              <a:rPr lang="en-GB" dirty="0"/>
            </a:br>
            <a:r>
              <a:rPr lang="en-GB" dirty="0"/>
              <a:t>Y={Bell, Cylinder, Funnel}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C978817-ACA1-2086-1ACE-2857158B0B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22614" y="4417241"/>
            <a:ext cx="480472" cy="189414"/>
          </a:xfrm>
          <a:prstGeom prst="rect">
            <a:avLst/>
          </a:prstGeom>
        </p:spPr>
      </p:pic>
      <p:sp>
        <p:nvSpPr>
          <p:cNvPr id="11" name="Shape 170">
            <a:extLst>
              <a:ext uri="{FF2B5EF4-FFF2-40B4-BE49-F238E27FC236}">
                <a16:creationId xmlns:a16="http://schemas.microsoft.com/office/drawing/2014/main" id="{B1968E96-04AB-54EF-1DCA-2D8A2E1A5477}"/>
              </a:ext>
            </a:extLst>
          </p:cNvPr>
          <p:cNvSpPr/>
          <p:nvPr/>
        </p:nvSpPr>
        <p:spPr>
          <a:xfrm>
            <a:off x="6582051" y="4326988"/>
            <a:ext cx="519694" cy="31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/>
            </a:pPr>
            <a:r>
              <a:rPr lang="de-DE" sz="1600" dirty="0" err="1"/>
              <a:t>train</a:t>
            </a:r>
            <a:r>
              <a:rPr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326996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weasel_model_anim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79773" y="1964725"/>
            <a:ext cx="6831228" cy="43471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3174E3-898A-6A56-930B-BEA58632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Dictionary Models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43879C-2B3B-788F-CB14-1893F6E31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26" y="1960563"/>
            <a:ext cx="4313567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Generates a </a:t>
            </a:r>
            <a:r>
              <a:rPr lang="en-GB" b="1" dirty="0">
                <a:solidFill>
                  <a:schemeClr val="accent1"/>
                </a:solidFill>
              </a:rPr>
              <a:t>vector of word counts</a:t>
            </a:r>
            <a:r>
              <a:rPr lang="en-GB" b="1" dirty="0"/>
              <a:t> </a:t>
            </a:r>
            <a:r>
              <a:rPr lang="en-GB" dirty="0"/>
              <a:t>as features</a:t>
            </a:r>
          </a:p>
          <a:p>
            <a:endParaRPr lang="en-GB" dirty="0"/>
          </a:p>
          <a:p>
            <a:r>
              <a:rPr lang="en-GB" dirty="0"/>
              <a:t>Distinguishes series by the frequency of occurrence of substructures, i.e. </a:t>
            </a:r>
            <a:r>
              <a:rPr lang="en-GB" b="1" dirty="0">
                <a:solidFill>
                  <a:schemeClr val="accent1"/>
                </a:solidFill>
              </a:rPr>
              <a:t>words</a:t>
            </a:r>
          </a:p>
          <a:p>
            <a:endParaRPr lang="en-GB" dirty="0"/>
          </a:p>
          <a:p>
            <a:r>
              <a:rPr lang="en-GB" dirty="0"/>
              <a:t>Words are generated using </a:t>
            </a:r>
            <a:r>
              <a:rPr lang="en-GB" b="1" dirty="0">
                <a:solidFill>
                  <a:schemeClr val="accent1"/>
                </a:solidFill>
              </a:rPr>
              <a:t>discretization</a:t>
            </a:r>
            <a:br>
              <a:rPr lang="en-GB" dirty="0"/>
            </a:br>
            <a:r>
              <a:rPr lang="en-GB" dirty="0"/>
              <a:t>(next slide)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defTabSz="554990">
              <a:defRPr sz="8550" spc="-170"/>
            </a:lvl1pPr>
          </a:lstStyle>
          <a:p>
            <a:r>
              <a:rPr lang="de-DE" sz="4600" dirty="0"/>
              <a:t>Background: Words </a:t>
            </a:r>
            <a:r>
              <a:rPr lang="de-DE" sz="4600" dirty="0" err="1"/>
              <a:t>from</a:t>
            </a:r>
            <a:r>
              <a:rPr lang="de-DE" sz="4600" dirty="0"/>
              <a:t> Subsequences</a:t>
            </a:r>
          </a:p>
        </p:txBody>
      </p:sp>
      <p:sp>
        <p:nvSpPr>
          <p:cNvPr id="221" name="Shape 221"/>
          <p:cNvSpPr>
            <a:spLocks noGrp="1"/>
          </p:cNvSpPr>
          <p:nvPr>
            <p:ph sz="half" idx="1"/>
          </p:nvPr>
        </p:nvSpPr>
        <p:spPr>
          <a:xfrm>
            <a:off x="415717" y="1897896"/>
            <a:ext cx="5181600" cy="4351338"/>
          </a:xfrm>
        </p:spPr>
        <p:txBody>
          <a:bodyPr>
            <a:normAutofit/>
          </a:bodyPr>
          <a:lstStyle/>
          <a:p>
            <a:r>
              <a:rPr lang="en-GB" dirty="0"/>
              <a:t>Transform a real-valued subsequence (window) into a sequence of symbols, over a finite alphabet</a:t>
            </a:r>
          </a:p>
          <a:p>
            <a:endParaRPr lang="en-GB" dirty="0"/>
          </a:p>
          <a:p>
            <a:r>
              <a:rPr lang="en-GB" dirty="0"/>
              <a:t>Two building blocks: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Approximation using Fourier Transform (for noise reduction)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Binning (equal-depth, equal-width) for obtaining symbols</a:t>
            </a:r>
          </a:p>
        </p:txBody>
      </p:sp>
      <p:sp>
        <p:nvSpPr>
          <p:cNvPr id="222" name="Shape 22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algn="l">
              <a:spcBef>
                <a:spcPts val="1900"/>
              </a:spcBef>
              <a:defRPr sz="21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 lang="de-DE"/>
              <a:pPr/>
              <a:t>5</a:t>
            </a:fld>
            <a:endParaRPr lang="de-DE"/>
          </a:p>
        </p:txBody>
      </p:sp>
      <p:pic>
        <p:nvPicPr>
          <p:cNvPr id="223" name="mcb_sfa3.pdf"/>
          <p:cNvPicPr>
            <a:picLocks noChangeAspect="1"/>
          </p:cNvPicPr>
          <p:nvPr/>
        </p:nvPicPr>
        <p:blipFill>
          <a:blip r:embed="rId3"/>
          <a:srcRect t="2279" b="2279"/>
          <a:stretch>
            <a:fillRect/>
          </a:stretch>
        </p:blipFill>
        <p:spPr>
          <a:xfrm>
            <a:off x="5530561" y="2394645"/>
            <a:ext cx="6245722" cy="38545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7" name="Group 227"/>
          <p:cNvGrpSpPr/>
          <p:nvPr/>
        </p:nvGrpSpPr>
        <p:grpSpPr>
          <a:xfrm>
            <a:off x="6233245" y="4316296"/>
            <a:ext cx="4153152" cy="1989854"/>
            <a:chOff x="-31750" y="-31750"/>
            <a:chExt cx="8306303" cy="3979704"/>
          </a:xfrm>
        </p:grpSpPr>
        <p:pic>
          <p:nvPicPr>
            <p:cNvPr id="224" name="Grafik 223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1750" y="-31750"/>
              <a:ext cx="1212169" cy="3979704"/>
            </a:xfrm>
            <a:prstGeom prst="rect">
              <a:avLst/>
            </a:prstGeom>
            <a:effectLst/>
          </p:spPr>
        </p:pic>
        <p:sp>
          <p:nvSpPr>
            <p:cNvPr id="226" name="Shape 226"/>
            <p:cNvSpPr/>
            <p:nvPr/>
          </p:nvSpPr>
          <p:spPr>
            <a:xfrm>
              <a:off x="1342336" y="550981"/>
              <a:ext cx="6932217" cy="2814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3" y="0"/>
                  </a:moveTo>
                  <a:cubicBezTo>
                    <a:pt x="1950" y="0"/>
                    <a:pt x="1754" y="485"/>
                    <a:pt x="1754" y="1081"/>
                  </a:cubicBezTo>
                  <a:lnTo>
                    <a:pt x="1754" y="8639"/>
                  </a:lnTo>
                  <a:lnTo>
                    <a:pt x="0" y="10798"/>
                  </a:lnTo>
                  <a:lnTo>
                    <a:pt x="1754" y="12958"/>
                  </a:lnTo>
                  <a:lnTo>
                    <a:pt x="1754" y="20519"/>
                  </a:lnTo>
                  <a:cubicBezTo>
                    <a:pt x="1754" y="21115"/>
                    <a:pt x="1950" y="21600"/>
                    <a:pt x="2193" y="21600"/>
                  </a:cubicBezTo>
                  <a:lnTo>
                    <a:pt x="21162" y="21600"/>
                  </a:lnTo>
                  <a:cubicBezTo>
                    <a:pt x="21404" y="21600"/>
                    <a:pt x="21600" y="21115"/>
                    <a:pt x="21600" y="20519"/>
                  </a:cubicBezTo>
                  <a:lnTo>
                    <a:pt x="21600" y="1081"/>
                  </a:lnTo>
                  <a:cubicBezTo>
                    <a:pt x="21600" y="485"/>
                    <a:pt x="21404" y="0"/>
                    <a:pt x="21162" y="0"/>
                  </a:cubicBezTo>
                  <a:lnTo>
                    <a:pt x="2193" y="0"/>
                  </a:lnTo>
                  <a:close/>
                </a:path>
              </a:pathLst>
            </a:custGeom>
            <a:solidFill>
              <a:srgbClr val="D6D3C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200"/>
                </a:spcBef>
                <a:defRPr sz="4400">
                  <a:solidFill>
                    <a:srgbClr val="000000"/>
                  </a:solidFill>
                </a:defRPr>
              </a:lvl1pPr>
            </a:lstStyle>
            <a:p>
              <a:pPr marL="492125"/>
              <a:r>
                <a:rPr lang="de-DE" sz="2200" dirty="0" err="1"/>
                <a:t>Apply</a:t>
              </a:r>
              <a:r>
                <a:rPr lang="de-DE" sz="2200" dirty="0"/>
                <a:t> </a:t>
              </a:r>
              <a:r>
                <a:rPr sz="2200" dirty="0"/>
                <a:t>binning</a:t>
              </a:r>
              <a:r>
                <a:rPr lang="de-DE" sz="2200" dirty="0"/>
                <a:t> </a:t>
              </a:r>
              <a:r>
                <a:rPr lang="de-DE" sz="2200" dirty="0" err="1"/>
                <a:t>to</a:t>
              </a:r>
              <a:r>
                <a:rPr lang="de-DE" sz="2200" dirty="0"/>
                <a:t> </a:t>
              </a:r>
              <a:r>
                <a:rPr lang="de-DE" sz="2200" dirty="0" err="1"/>
                <a:t>each</a:t>
              </a:r>
              <a:r>
                <a:rPr lang="de-DE" sz="2200" dirty="0"/>
                <a:t> Fourier </a:t>
              </a:r>
              <a:r>
                <a:rPr lang="de-DE" sz="2200" dirty="0" err="1"/>
                <a:t>coefficient</a:t>
              </a:r>
              <a:endParaRPr sz="2200" dirty="0"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5407705" y="2789988"/>
            <a:ext cx="5514181" cy="1496021"/>
            <a:chOff x="-84" y="0"/>
            <a:chExt cx="11028359" cy="2992040"/>
          </a:xfrm>
        </p:grpSpPr>
        <p:pic>
          <p:nvPicPr>
            <p:cNvPr id="228" name="Grafik 227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4228" y="463784"/>
              <a:ext cx="4044047" cy="1268469"/>
            </a:xfrm>
            <a:prstGeom prst="rect">
              <a:avLst/>
            </a:prstGeom>
            <a:effectLst/>
          </p:spPr>
        </p:pic>
        <p:sp>
          <p:nvSpPr>
            <p:cNvPr id="230" name="Shape 230"/>
            <p:cNvSpPr/>
            <p:nvPr/>
          </p:nvSpPr>
          <p:spPr>
            <a:xfrm>
              <a:off x="-85" y="0"/>
              <a:ext cx="6718697" cy="299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3" y="0"/>
                  </a:moveTo>
                  <a:cubicBezTo>
                    <a:pt x="19903" y="0"/>
                    <a:pt x="20074" y="384"/>
                    <a:pt x="20074" y="857"/>
                  </a:cubicBezTo>
                  <a:lnTo>
                    <a:pt x="20074" y="6850"/>
                  </a:lnTo>
                  <a:lnTo>
                    <a:pt x="21600" y="8564"/>
                  </a:lnTo>
                  <a:lnTo>
                    <a:pt x="20074" y="10277"/>
                  </a:lnTo>
                  <a:lnTo>
                    <a:pt x="20074" y="20743"/>
                  </a:lnTo>
                  <a:cubicBezTo>
                    <a:pt x="20074" y="21216"/>
                    <a:pt x="19903" y="21600"/>
                    <a:pt x="19693" y="21600"/>
                  </a:cubicBezTo>
                  <a:lnTo>
                    <a:pt x="381" y="21600"/>
                  </a:lnTo>
                  <a:cubicBezTo>
                    <a:pt x="171" y="21600"/>
                    <a:pt x="0" y="21216"/>
                    <a:pt x="0" y="20743"/>
                  </a:cubicBezTo>
                  <a:lnTo>
                    <a:pt x="0" y="857"/>
                  </a:lnTo>
                  <a:cubicBezTo>
                    <a:pt x="0" y="384"/>
                    <a:pt x="171" y="0"/>
                    <a:pt x="381" y="0"/>
                  </a:cubicBezTo>
                  <a:lnTo>
                    <a:pt x="19693" y="0"/>
                  </a:lnTo>
                  <a:close/>
                </a:path>
              </a:pathLst>
            </a:custGeom>
            <a:solidFill>
              <a:srgbClr val="D6D3CB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 algn="l">
                <a:spcBef>
                  <a:spcPts val="4200"/>
                </a:spcBef>
                <a:defRPr sz="4400">
                  <a:solidFill>
                    <a:srgbClr val="000000"/>
                  </a:solidFill>
                </a:defRPr>
              </a:lvl1pPr>
            </a:lstStyle>
            <a:p>
              <a:pPr marL="184150"/>
              <a:r>
                <a:rPr lang="de-DE" sz="2200" dirty="0" err="1"/>
                <a:t>Approximate</a:t>
              </a:r>
              <a:r>
                <a:rPr lang="de-DE" sz="2200" dirty="0"/>
                <a:t> </a:t>
              </a:r>
              <a:r>
                <a:rPr lang="de-DE" sz="2200" dirty="0" err="1"/>
                <a:t>using</a:t>
              </a:r>
              <a:r>
                <a:rPr lang="de-DE" sz="2200" dirty="0"/>
                <a:t> </a:t>
              </a:r>
              <a:br>
                <a:rPr lang="de-DE" sz="2200" dirty="0"/>
              </a:br>
              <a:r>
                <a:rPr sz="2200" dirty="0"/>
                <a:t>Fourier</a:t>
              </a:r>
              <a:r>
                <a:rPr lang="de-DE" sz="2200" dirty="0"/>
                <a:t> </a:t>
              </a:r>
              <a:r>
                <a:rPr lang="de-DE" sz="2200" dirty="0" err="1"/>
                <a:t>transform</a:t>
              </a:r>
              <a:endParaRPr sz="2200" dirty="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  <p:bldP spid="23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704425-16D3-3AF3-6144-4593D868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Model - Limitations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EC52C35-8BCA-8357-9ACB-F9306DCF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Have a </a:t>
            </a:r>
            <a:r>
              <a:rPr lang="en-GB" b="1" dirty="0">
                <a:solidFill>
                  <a:schemeClr val="accent1"/>
                </a:solidFill>
              </a:rPr>
              <a:t>huge memory-footprint</a:t>
            </a:r>
            <a:r>
              <a:rPr lang="en-GB" dirty="0"/>
              <a:t> (size of feature vector), </a:t>
            </a:r>
            <a:br>
              <a:rPr lang="en-GB" dirty="0"/>
            </a:br>
            <a:r>
              <a:rPr lang="en-GB" dirty="0"/>
              <a:t>due to a large variance in generated words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Dictionary methods have fallen behind </a:t>
            </a:r>
            <a:r>
              <a:rPr lang="en-GB" dirty="0" err="1"/>
              <a:t>SotA</a:t>
            </a:r>
            <a:r>
              <a:rPr lang="en-GB" dirty="0"/>
              <a:t> in </a:t>
            </a:r>
            <a:r>
              <a:rPr lang="en-GB" b="1" dirty="0">
                <a:solidFill>
                  <a:schemeClr val="accent1"/>
                </a:solidFill>
              </a:rPr>
              <a:t>accuracy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29C547-D4C0-5F64-7B62-1B049DA8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6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F3D60AA-8E76-E292-EF6B-99BBC7F77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32"/>
          <a:stretch/>
        </p:blipFill>
        <p:spPr>
          <a:xfrm>
            <a:off x="5460456" y="3721100"/>
            <a:ext cx="6060984" cy="2590800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2ACEA4C-38F3-1ADB-62D6-460A93312017}"/>
              </a:ext>
            </a:extLst>
          </p:cNvPr>
          <p:cNvCxnSpPr>
            <a:cxnSpLocks/>
          </p:cNvCxnSpPr>
          <p:nvPr/>
        </p:nvCxnSpPr>
        <p:spPr>
          <a:xfrm flipH="1">
            <a:off x="11011989" y="3248207"/>
            <a:ext cx="68396" cy="75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687C624-7398-9DCD-09D0-8EC9276A16B5}"/>
              </a:ext>
            </a:extLst>
          </p:cNvPr>
          <p:cNvSpPr txBox="1"/>
          <p:nvPr/>
        </p:nvSpPr>
        <p:spPr>
          <a:xfrm>
            <a:off x="10171354" y="2595257"/>
            <a:ext cx="1818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Up to millions of </a:t>
            </a:r>
            <a:br>
              <a:rPr lang="en-GB" dirty="0"/>
            </a:br>
            <a:r>
              <a:rPr lang="en-GB" dirty="0"/>
              <a:t>features = size of </a:t>
            </a:r>
            <a:br>
              <a:rPr lang="en-GB" dirty="0"/>
            </a:br>
            <a:r>
              <a:rPr lang="en-GB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302650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98CC3-66DE-2B0D-0C37-B0602A67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WEASEL 2.0 – Building Blocks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14593-09BC-F17C-A6DE-8D260C53F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948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Apply </a:t>
            </a:r>
            <a:r>
              <a:rPr lang="en-GB" b="1" dirty="0">
                <a:solidFill>
                  <a:schemeClr val="accent1"/>
                </a:solidFill>
              </a:rPr>
              <a:t>dilation mapping </a:t>
            </a:r>
            <a:r>
              <a:rPr lang="en-GB" dirty="0"/>
              <a:t>prior to downstream 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Emsembling</a:t>
            </a:r>
            <a:r>
              <a:rPr lang="en-GB" dirty="0"/>
              <a:t> randomized hyper-parameters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B516E5-B6B9-6744-AF54-F746200F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C9A0D-F3BB-D74D-BB32-B9AD349D7D64}" type="slidenum">
              <a:rPr lang="en-GB" smtClean="0"/>
              <a:t>7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CE49E7-1B71-D26C-EE63-7EC44D2B3C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59"/>
          <a:stretch/>
        </p:blipFill>
        <p:spPr>
          <a:xfrm>
            <a:off x="855741" y="4820444"/>
            <a:ext cx="10480517" cy="203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5889D-C8C8-2A35-0B44-8B7E9687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Dilated Sliding Window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E99AB-99D6-C4BF-C6BB-900AA35FE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264" y="1825625"/>
            <a:ext cx="5562601" cy="4530725"/>
          </a:xfrm>
        </p:spPr>
        <p:txBody>
          <a:bodyPr>
            <a:normAutofit/>
          </a:bodyPr>
          <a:lstStyle/>
          <a:p>
            <a:r>
              <a:rPr lang="en-GB" dirty="0"/>
              <a:t>Dilation increases receptive field of a filter by inserting gaps</a:t>
            </a:r>
          </a:p>
          <a:p>
            <a:r>
              <a:rPr lang="en-GB" dirty="0"/>
              <a:t>Process series at different scales, similar to down-sampling</a:t>
            </a:r>
          </a:p>
          <a:p>
            <a:r>
              <a:rPr lang="en-GB" dirty="0"/>
              <a:t>But: keeps the total number of values in each window constant</a:t>
            </a:r>
          </a:p>
          <a:p>
            <a:endParaRPr lang="en-GB" dirty="0"/>
          </a:p>
          <a:p>
            <a:r>
              <a:rPr lang="en-GB" dirty="0"/>
              <a:t>First used in convolution-based approaches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527CA-D4EC-64A6-629F-063E8078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3C9A0D-F3BB-D74D-BB32-B9AD349D7D64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10" name="Tabelle 6">
            <a:extLst>
              <a:ext uri="{FF2B5EF4-FFF2-40B4-BE49-F238E27FC236}">
                <a16:creationId xmlns:a16="http://schemas.microsoft.com/office/drawing/2014/main" id="{C5D7CDA9-72AA-518B-62FA-97F731980B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6909645"/>
              </p:ext>
            </p:extLst>
          </p:nvPr>
        </p:nvGraphicFramePr>
        <p:xfrm>
          <a:off x="7883555" y="1825625"/>
          <a:ext cx="4196864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87597044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80169094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551721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D13C7567-BEBE-8F15-C4A4-DC5FAB6A28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174504"/>
              </p:ext>
            </p:extLst>
          </p:nvPr>
        </p:nvGraphicFramePr>
        <p:xfrm>
          <a:off x="7888845" y="2482622"/>
          <a:ext cx="2612460" cy="274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2492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4105857306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3905718349"/>
                    </a:ext>
                  </a:extLst>
                </a:gridCol>
                <a:gridCol w="522492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EF3C6687-4CD6-F37A-DD0D-C56F01D9A189}"/>
              </a:ext>
            </a:extLst>
          </p:cNvPr>
          <p:cNvSpPr txBox="1"/>
          <p:nvPr/>
        </p:nvSpPr>
        <p:spPr>
          <a:xfrm>
            <a:off x="6315457" y="1946156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Time Series T</a:t>
            </a:r>
            <a:endParaRPr lang="en-GB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480A9DF-CFB2-8AC9-819D-5838FF35E73F}"/>
              </a:ext>
            </a:extLst>
          </p:cNvPr>
          <p:cNvSpPr txBox="1"/>
          <p:nvPr/>
        </p:nvSpPr>
        <p:spPr>
          <a:xfrm>
            <a:off x="6315457" y="2441281"/>
            <a:ext cx="1522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Sliding</a:t>
            </a:r>
            <a:r>
              <a:rPr lang="de-DE" sz="1600" dirty="0"/>
              <a:t> </a:t>
            </a:r>
            <a:r>
              <a:rPr lang="de-DE" sz="1600" dirty="0" err="1"/>
              <a:t>window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dilation</a:t>
            </a:r>
            <a:r>
              <a:rPr lang="de-DE" sz="1600" dirty="0"/>
              <a:t>=2</a:t>
            </a:r>
          </a:p>
        </p:txBody>
      </p:sp>
      <p:graphicFrame>
        <p:nvGraphicFramePr>
          <p:cNvPr id="14" name="Tabelle 6">
            <a:extLst>
              <a:ext uri="{FF2B5EF4-FFF2-40B4-BE49-F238E27FC236}">
                <a16:creationId xmlns:a16="http://schemas.microsoft.com/office/drawing/2014/main" id="{2CB6948B-52EE-049C-5B7C-60811BE0D5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6295447"/>
              </p:ext>
            </p:extLst>
          </p:nvPr>
        </p:nvGraphicFramePr>
        <p:xfrm>
          <a:off x="7883555" y="3103791"/>
          <a:ext cx="2623040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5" name="Tabelle 6">
            <a:extLst>
              <a:ext uri="{FF2B5EF4-FFF2-40B4-BE49-F238E27FC236}">
                <a16:creationId xmlns:a16="http://schemas.microsoft.com/office/drawing/2014/main" id="{8B2A247E-F185-5478-81CD-CEEFC553C3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8663315"/>
              </p:ext>
            </p:extLst>
          </p:nvPr>
        </p:nvGraphicFramePr>
        <p:xfrm>
          <a:off x="8389582" y="3632913"/>
          <a:ext cx="2623040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graphicFrame>
        <p:nvGraphicFramePr>
          <p:cNvPr id="16" name="Tabelle 6">
            <a:extLst>
              <a:ext uri="{FF2B5EF4-FFF2-40B4-BE49-F238E27FC236}">
                <a16:creationId xmlns:a16="http://schemas.microsoft.com/office/drawing/2014/main" id="{587325A5-837D-E261-93B8-9D88273DE4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633671"/>
              </p:ext>
            </p:extLst>
          </p:nvPr>
        </p:nvGraphicFramePr>
        <p:xfrm>
          <a:off x="8920092" y="4162035"/>
          <a:ext cx="2623040" cy="42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524608">
                  <a:extLst>
                    <a:ext uri="{9D8B030D-6E8A-4147-A177-3AD203B41FA5}">
                      <a16:colId xmlns:a16="http://schemas.microsoft.com/office/drawing/2014/main" val="3215293012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372403130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941556019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1693244206"/>
                    </a:ext>
                  </a:extLst>
                </a:gridCol>
                <a:gridCol w="524608">
                  <a:extLst>
                    <a:ext uri="{9D8B030D-6E8A-4147-A177-3AD203B41FA5}">
                      <a16:colId xmlns:a16="http://schemas.microsoft.com/office/drawing/2014/main" val="4011624503"/>
                    </a:ext>
                  </a:extLst>
                </a:gridCol>
              </a:tblGrid>
              <a:tr h="369332"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772082"/>
                  </a:ext>
                </a:extLst>
              </a:tr>
            </a:tbl>
          </a:graphicData>
        </a:graphic>
      </p:graphicFrame>
      <p:sp>
        <p:nvSpPr>
          <p:cNvPr id="17" name="Textfeld 16">
            <a:extLst>
              <a:ext uri="{FF2B5EF4-FFF2-40B4-BE49-F238E27FC236}">
                <a16:creationId xmlns:a16="http://schemas.microsoft.com/office/drawing/2014/main" id="{3AF8BC9F-A56F-A2CA-00BD-757F605E0A2E}"/>
              </a:ext>
            </a:extLst>
          </p:cNvPr>
          <p:cNvSpPr txBox="1"/>
          <p:nvPr/>
        </p:nvSpPr>
        <p:spPr>
          <a:xfrm>
            <a:off x="10052717" y="469115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...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32826CF-6918-87B2-2A6E-22587B8EA170}"/>
              </a:ext>
            </a:extLst>
          </p:cNvPr>
          <p:cNvCxnSpPr/>
          <p:nvPr/>
        </p:nvCxnSpPr>
        <p:spPr>
          <a:xfrm>
            <a:off x="10620224" y="2695982"/>
            <a:ext cx="78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252A969-4F2E-E222-984A-DDB0C3D2791E}"/>
              </a:ext>
            </a:extLst>
          </p:cNvPr>
          <p:cNvSpPr txBox="1"/>
          <p:nvPr/>
        </p:nvSpPr>
        <p:spPr>
          <a:xfrm>
            <a:off x="10614228" y="2326650"/>
            <a:ext cx="158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Shifted along 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20AFBAD-FD3F-B9F1-C931-59E54EB9D43C}"/>
              </a:ext>
            </a:extLst>
          </p:cNvPr>
          <p:cNvSpPr txBox="1"/>
          <p:nvPr/>
        </p:nvSpPr>
        <p:spPr>
          <a:xfrm>
            <a:off x="6315457" y="3161749"/>
            <a:ext cx="108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1</a:t>
            </a:r>
            <a:r>
              <a:rPr lang="en-GB" sz="1600" baseline="30000" dirty="0"/>
              <a:t>st </a:t>
            </a:r>
            <a:r>
              <a:rPr lang="en-GB" sz="1600" dirty="0"/>
              <a:t>window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D151067-2B64-5E83-EFC3-80E868E2245E}"/>
              </a:ext>
            </a:extLst>
          </p:cNvPr>
          <p:cNvSpPr txBox="1"/>
          <p:nvPr/>
        </p:nvSpPr>
        <p:spPr>
          <a:xfrm>
            <a:off x="6315457" y="3743909"/>
            <a:ext cx="1128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2</a:t>
            </a:r>
            <a:r>
              <a:rPr lang="en-GB" sz="1600" baseline="30000" dirty="0"/>
              <a:t>nd </a:t>
            </a:r>
            <a:r>
              <a:rPr lang="en-GB" sz="1600" dirty="0"/>
              <a:t>window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F3B1ED4-19D1-78C1-D0E1-E7F62BAB28D9}"/>
              </a:ext>
            </a:extLst>
          </p:cNvPr>
          <p:cNvSpPr txBox="1"/>
          <p:nvPr/>
        </p:nvSpPr>
        <p:spPr>
          <a:xfrm>
            <a:off x="6315457" y="4326069"/>
            <a:ext cx="11020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3</a:t>
            </a:r>
            <a:r>
              <a:rPr lang="en-GB" sz="1600" baseline="30000" dirty="0"/>
              <a:t>rd </a:t>
            </a:r>
            <a:r>
              <a:rPr lang="en-GB" sz="1600" dirty="0"/>
              <a:t>window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E2C2213-37F3-CFE3-9778-A1344AFCB249}"/>
              </a:ext>
            </a:extLst>
          </p:cNvPr>
          <p:cNvSpPr txBox="1"/>
          <p:nvPr/>
        </p:nvSpPr>
        <p:spPr>
          <a:xfrm>
            <a:off x="6856246" y="5053659"/>
            <a:ext cx="51458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Example</a:t>
            </a:r>
            <a:r>
              <a:rPr lang="de-DE" sz="2000" dirty="0"/>
              <a:t>: d = 2 </a:t>
            </a:r>
            <a:r>
              <a:rPr lang="de-DE" sz="2000" dirty="0" err="1"/>
              <a:t>inserts</a:t>
            </a:r>
            <a:r>
              <a:rPr lang="de-DE" sz="2000" dirty="0"/>
              <a:t> </a:t>
            </a:r>
            <a:r>
              <a:rPr lang="de-DE" sz="2000" dirty="0" err="1"/>
              <a:t>gap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1, down-samples </a:t>
            </a:r>
            <a:r>
              <a:rPr lang="de-DE" sz="2000" dirty="0" err="1"/>
              <a:t>by</a:t>
            </a:r>
            <a:r>
              <a:rPr lang="de-DE" sz="2000" dirty="0"/>
              <a:t> 2, </a:t>
            </a:r>
            <a:r>
              <a:rPr lang="de-DE" sz="2000" dirty="0" err="1"/>
              <a:t>doubles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receptive</a:t>
            </a:r>
            <a:r>
              <a:rPr lang="de-DE" sz="2000" dirty="0"/>
              <a:t> </a:t>
            </a:r>
            <a:r>
              <a:rPr lang="de-DE" sz="2000" dirty="0" err="1"/>
              <a:t>field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7412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5889D-C8C8-2A35-0B44-8B7E9687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Dilation Mapping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5E99AB-99D6-C4BF-C6BB-900AA35FE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A novel dilation mapping serves as a re-ordering transformation</a:t>
            </a:r>
          </a:p>
          <a:p>
            <a:pPr lvl="1"/>
            <a:r>
              <a:rPr lang="en-GB" dirty="0"/>
              <a:t>Re-ordering can be applied as </a:t>
            </a:r>
            <a:br>
              <a:rPr lang="en-GB" dirty="0"/>
            </a:br>
            <a:r>
              <a:rPr lang="en-GB" dirty="0"/>
              <a:t>pre-processing step to the time series </a:t>
            </a:r>
            <a:br>
              <a:rPr lang="en-GB" dirty="0"/>
            </a:br>
            <a:r>
              <a:rPr lang="en-GB" dirty="0"/>
              <a:t>using 3 lines of python code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Re-ordering has the same effect as a dilated sliding window, but we do not need to alter any downstream codebase</a:t>
            </a:r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527CA-D4EC-64A6-629F-063E8078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3C9A0D-F3BB-D74D-BB32-B9AD349D7D64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2" name="Inhaltsplatzhalter 4">
            <a:extLst>
              <a:ext uri="{FF2B5EF4-FFF2-40B4-BE49-F238E27FC236}">
                <a16:creationId xmlns:a16="http://schemas.microsoft.com/office/drawing/2014/main" id="{EE33BED7-9DE0-260B-F1A0-AC922E26A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904"/>
          <a:stretch/>
        </p:blipFill>
        <p:spPr>
          <a:xfrm>
            <a:off x="349751" y="5002464"/>
            <a:ext cx="11492498" cy="448207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3456D0A3-8C8A-705F-EA81-FD99FC9C9BCB}"/>
              </a:ext>
            </a:extLst>
          </p:cNvPr>
          <p:cNvSpPr txBox="1"/>
          <p:nvPr/>
        </p:nvSpPr>
        <p:spPr>
          <a:xfrm>
            <a:off x="7393781" y="5518301"/>
            <a:ext cx="1216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80808"/>
                </a:solidFill>
                <a:effectLst/>
              </a:rPr>
              <a:t>X[:, </a:t>
            </a:r>
            <a:r>
              <a:rPr lang="de-DE" dirty="0">
                <a:solidFill>
                  <a:srgbClr val="000000"/>
                </a:solidFill>
                <a:effectLst/>
              </a:rPr>
              <a:t>0</a:t>
            </a:r>
            <a:r>
              <a:rPr lang="de-DE" dirty="0">
                <a:solidFill>
                  <a:srgbClr val="080808"/>
                </a:solidFill>
                <a:effectLst/>
              </a:rPr>
              <a:t>::2]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7194685-3D62-6DFE-149F-53C70F224429}"/>
              </a:ext>
            </a:extLst>
          </p:cNvPr>
          <p:cNvSpPr txBox="1"/>
          <p:nvPr/>
        </p:nvSpPr>
        <p:spPr>
          <a:xfrm>
            <a:off x="9847660" y="5518301"/>
            <a:ext cx="1041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80808"/>
                </a:solidFill>
                <a:effectLst/>
              </a:rPr>
              <a:t>X[:, </a:t>
            </a:r>
            <a:r>
              <a:rPr lang="de-DE" dirty="0">
                <a:solidFill>
                  <a:srgbClr val="000000"/>
                </a:solidFill>
                <a:effectLst/>
              </a:rPr>
              <a:t>1</a:t>
            </a:r>
            <a:r>
              <a:rPr lang="de-DE" dirty="0">
                <a:solidFill>
                  <a:srgbClr val="080808"/>
                </a:solidFill>
                <a:effectLst/>
              </a:rPr>
              <a:t>::2]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F8001B8-C1A2-8772-5307-FB01DFDB5D48}"/>
              </a:ext>
            </a:extLst>
          </p:cNvPr>
          <p:cNvSpPr txBox="1"/>
          <p:nvPr/>
        </p:nvSpPr>
        <p:spPr>
          <a:xfrm>
            <a:off x="1302399" y="5518301"/>
            <a:ext cx="640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80808"/>
                </a:solidFill>
                <a:effectLst/>
              </a:rPr>
              <a:t>X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8AF9237-2F7D-68D8-342C-50877DA84FB7}"/>
              </a:ext>
            </a:extLst>
          </p:cNvPr>
          <p:cNvSpPr txBox="1"/>
          <p:nvPr/>
        </p:nvSpPr>
        <p:spPr>
          <a:xfrm>
            <a:off x="6687595" y="2322240"/>
            <a:ext cx="4910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33B3"/>
                </a:solidFill>
                <a:effectLst/>
              </a:rPr>
              <a:t>def</a:t>
            </a:r>
            <a:r>
              <a:rPr lang="de-DE" dirty="0">
                <a:solidFill>
                  <a:srgbClr val="0033B3"/>
                </a:solidFill>
                <a:effectLst/>
              </a:rPr>
              <a:t> </a:t>
            </a:r>
            <a:r>
              <a:rPr lang="de-DE" dirty="0" err="1">
                <a:solidFill>
                  <a:srgbClr val="00627A"/>
                </a:solidFill>
                <a:effectLst/>
              </a:rPr>
              <a:t>dilation</a:t>
            </a:r>
            <a:r>
              <a:rPr lang="de-DE" dirty="0"/>
              <a:t>(X, d):</a:t>
            </a:r>
            <a:br>
              <a:rPr lang="de-DE" dirty="0"/>
            </a:br>
            <a:r>
              <a:rPr lang="de-DE" dirty="0"/>
              <a:t>(1)    </a:t>
            </a:r>
            <a:r>
              <a:rPr lang="de-DE" dirty="0" err="1"/>
              <a:t>X</a:t>
            </a:r>
            <a:r>
              <a:rPr lang="de-DE" baseline="30000" dirty="0" err="1"/>
              <a:t>d</a:t>
            </a:r>
            <a:r>
              <a:rPr lang="de-DE" dirty="0"/>
              <a:t> = X[:, </a:t>
            </a:r>
            <a:r>
              <a:rPr lang="de-DE" dirty="0">
                <a:solidFill>
                  <a:srgbClr val="1750EB"/>
                </a:solidFill>
                <a:effectLst/>
              </a:rPr>
              <a:t>0</a:t>
            </a:r>
            <a:r>
              <a:rPr lang="de-DE" dirty="0"/>
              <a:t>::d]</a:t>
            </a:r>
            <a:br>
              <a:rPr lang="de-DE" dirty="0"/>
            </a:br>
            <a:r>
              <a:rPr lang="de-DE" dirty="0"/>
              <a:t>(2)    </a:t>
            </a:r>
            <a:r>
              <a:rPr lang="de-DE" dirty="0" err="1">
                <a:solidFill>
                  <a:srgbClr val="0033B3"/>
                </a:solidFill>
                <a:effectLst/>
              </a:rPr>
              <a:t>for</a:t>
            </a:r>
            <a:r>
              <a:rPr lang="de-DE" dirty="0">
                <a:solidFill>
                  <a:srgbClr val="0033B3"/>
                </a:solidFill>
                <a:effectLst/>
              </a:rPr>
              <a:t> </a:t>
            </a:r>
            <a:r>
              <a:rPr lang="de-DE" dirty="0"/>
              <a:t>i </a:t>
            </a:r>
            <a:r>
              <a:rPr lang="de-DE" dirty="0">
                <a:solidFill>
                  <a:srgbClr val="0033B3"/>
                </a:solidFill>
                <a:effectLst/>
              </a:rPr>
              <a:t>in </a:t>
            </a:r>
            <a:r>
              <a:rPr lang="de-DE" dirty="0" err="1">
                <a:solidFill>
                  <a:srgbClr val="000080"/>
                </a:solidFill>
                <a:effectLst/>
              </a:rPr>
              <a:t>range</a:t>
            </a:r>
            <a:r>
              <a:rPr lang="de-DE" dirty="0"/>
              <a:t>(</a:t>
            </a:r>
            <a:r>
              <a:rPr lang="de-DE" dirty="0">
                <a:solidFill>
                  <a:srgbClr val="1750EB"/>
                </a:solidFill>
                <a:effectLst/>
              </a:rPr>
              <a:t>1</a:t>
            </a:r>
            <a:r>
              <a:rPr lang="de-DE" dirty="0"/>
              <a:t>, d):</a:t>
            </a:r>
            <a:br>
              <a:rPr lang="de-DE" dirty="0"/>
            </a:br>
            <a:r>
              <a:rPr lang="de-DE" dirty="0"/>
              <a:t>(3)         </a:t>
            </a:r>
            <a:r>
              <a:rPr lang="de-DE" dirty="0" err="1"/>
              <a:t>X</a:t>
            </a:r>
            <a:r>
              <a:rPr lang="de-DE" baseline="30000" dirty="0" err="1"/>
              <a:t>d</a:t>
            </a:r>
            <a:r>
              <a:rPr lang="de-DE" dirty="0"/>
              <a:t> = </a:t>
            </a:r>
            <a:r>
              <a:rPr lang="de-DE" dirty="0" err="1"/>
              <a:t>np.concatenate</a:t>
            </a:r>
            <a:r>
              <a:rPr lang="de-DE" dirty="0"/>
              <a:t>((</a:t>
            </a:r>
            <a:r>
              <a:rPr lang="de-DE" dirty="0" err="1"/>
              <a:t>X</a:t>
            </a:r>
            <a:r>
              <a:rPr lang="de-DE" baseline="30000" dirty="0" err="1"/>
              <a:t>d</a:t>
            </a:r>
            <a:r>
              <a:rPr lang="de-DE" dirty="0"/>
              <a:t>, </a:t>
            </a:r>
            <a:r>
              <a:rPr lang="de-DE" b="1" dirty="0">
                <a:solidFill>
                  <a:schemeClr val="accent1"/>
                </a:solidFill>
              </a:rPr>
              <a:t>X[:, i::d]</a:t>
            </a:r>
            <a:r>
              <a:rPr lang="de-DE" dirty="0"/>
              <a:t>), </a:t>
            </a:r>
            <a:r>
              <a:rPr lang="de-DE" dirty="0" err="1">
                <a:solidFill>
                  <a:srgbClr val="660099"/>
                </a:solidFill>
                <a:effectLst/>
              </a:rPr>
              <a:t>axis</a:t>
            </a:r>
            <a:r>
              <a:rPr lang="de-DE" dirty="0"/>
              <a:t>=</a:t>
            </a:r>
            <a:r>
              <a:rPr lang="de-DE" dirty="0">
                <a:solidFill>
                  <a:srgbClr val="1750EB"/>
                </a:solidFill>
                <a:effectLst/>
              </a:rPr>
              <a:t>1</a:t>
            </a:r>
            <a:r>
              <a:rPr lang="de-DE" dirty="0"/>
              <a:t>)</a:t>
            </a:r>
            <a:endParaRPr lang="en-GB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D289068-FF24-64C0-3C2B-D901C3EE1F0B}"/>
              </a:ext>
            </a:extLst>
          </p:cNvPr>
          <p:cNvSpPr txBox="1"/>
          <p:nvPr/>
        </p:nvSpPr>
        <p:spPr>
          <a:xfrm>
            <a:off x="5371941" y="6199789"/>
            <a:ext cx="17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Example for d=2</a:t>
            </a:r>
          </a:p>
        </p:txBody>
      </p:sp>
    </p:spTree>
    <p:extLst>
      <p:ext uri="{BB962C8B-B14F-4D97-AF65-F5344CB8AC3E}">
        <p14:creationId xmlns:p14="http://schemas.microsoft.com/office/powerpoint/2010/main" val="1752938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Microsoft Macintosh PowerPoint</Application>
  <PresentationFormat>Breitbild</PresentationFormat>
  <Paragraphs>287</Paragraphs>
  <Slides>25</Slides>
  <Notes>12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CMR10</vt:lpstr>
      <vt:lpstr>Helvetica</vt:lpstr>
      <vt:lpstr>Lucida Grande</vt:lpstr>
      <vt:lpstr>Office</vt:lpstr>
      <vt:lpstr>WEASEL 2.0 - A Random Dilated Dictionary Transform for Fast, Accurate and Memory Constrained Time Series Classification</vt:lpstr>
      <vt:lpstr>Time Series</vt:lpstr>
      <vt:lpstr>Time Series Classification (TSC)</vt:lpstr>
      <vt:lpstr>Background: Dictionary Models</vt:lpstr>
      <vt:lpstr>Background: Words from Subsequences</vt:lpstr>
      <vt:lpstr>Dictionary Model - Limitations</vt:lpstr>
      <vt:lpstr>WEASEL 2.0 – Building Blocks</vt:lpstr>
      <vt:lpstr>Dilated Sliding Window</vt:lpstr>
      <vt:lpstr>Dilation Mapping</vt:lpstr>
      <vt:lpstr>Dilation Mapping – Why it works</vt:lpstr>
      <vt:lpstr>Ensemble randomized hyper-parameters</vt:lpstr>
      <vt:lpstr>PowerPoint-Präsentation</vt:lpstr>
      <vt:lpstr>Experiments</vt:lpstr>
      <vt:lpstr>Rank against Dictionary Methods</vt:lpstr>
      <vt:lpstr>Rank against SotA</vt:lpstr>
      <vt:lpstr>Memory Footprint</vt:lpstr>
      <vt:lpstr>Runtimes</vt:lpstr>
      <vt:lpstr>Runtime</vt:lpstr>
      <vt:lpstr>Conclusion</vt:lpstr>
      <vt:lpstr>Thank you!</vt:lpstr>
      <vt:lpstr>Backup Slides</vt:lpstr>
      <vt:lpstr>Pairwise Differences</vt:lpstr>
      <vt:lpstr>Is dictionary-based classification important?</vt:lpstr>
      <vt:lpstr>Insights</vt:lpstr>
      <vt:lpstr>Ablation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Patrick Schäfer</dc:creator>
  <cp:lastModifiedBy>Patrick Schäfer</cp:lastModifiedBy>
  <cp:revision>325</cp:revision>
  <dcterms:created xsi:type="dcterms:W3CDTF">2023-02-13T13:06:23Z</dcterms:created>
  <dcterms:modified xsi:type="dcterms:W3CDTF">2023-09-11T12:04:07Z</dcterms:modified>
</cp:coreProperties>
</file>